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58"/>
  </p:notesMasterIdLst>
  <p:sldIdLst>
    <p:sldId id="257" r:id="rId4"/>
    <p:sldId id="259" r:id="rId5"/>
    <p:sldId id="260" r:id="rId6"/>
    <p:sldId id="261" r:id="rId7"/>
    <p:sldId id="262" r:id="rId8"/>
    <p:sldId id="263" r:id="rId9"/>
    <p:sldId id="264" r:id="rId10"/>
    <p:sldId id="294" r:id="rId11"/>
    <p:sldId id="315" r:id="rId12"/>
    <p:sldId id="316" r:id="rId13"/>
    <p:sldId id="317" r:id="rId14"/>
    <p:sldId id="297" r:id="rId15"/>
    <p:sldId id="314" r:id="rId16"/>
    <p:sldId id="322" r:id="rId17"/>
    <p:sldId id="265" r:id="rId18"/>
    <p:sldId id="266" r:id="rId19"/>
    <p:sldId id="267" r:id="rId20"/>
    <p:sldId id="295" r:id="rId21"/>
    <p:sldId id="318" r:id="rId22"/>
    <p:sldId id="268" r:id="rId23"/>
    <p:sldId id="313" r:id="rId24"/>
    <p:sldId id="269" r:id="rId25"/>
    <p:sldId id="270" r:id="rId26"/>
    <p:sldId id="271" r:id="rId27"/>
    <p:sldId id="272" r:id="rId28"/>
    <p:sldId id="319" r:id="rId29"/>
    <p:sldId id="296" r:id="rId30"/>
    <p:sldId id="320" r:id="rId31"/>
    <p:sldId id="299" r:id="rId32"/>
    <p:sldId id="273" r:id="rId33"/>
    <p:sldId id="274" r:id="rId34"/>
    <p:sldId id="275" r:id="rId35"/>
    <p:sldId id="276" r:id="rId36"/>
    <p:sldId id="277" r:id="rId37"/>
    <p:sldId id="321" r:id="rId38"/>
    <p:sldId id="280" r:id="rId39"/>
    <p:sldId id="328" r:id="rId40"/>
    <p:sldId id="282" r:id="rId41"/>
    <p:sldId id="298" r:id="rId42"/>
    <p:sldId id="326" r:id="rId43"/>
    <p:sldId id="278" r:id="rId44"/>
    <p:sldId id="279" r:id="rId45"/>
    <p:sldId id="323" r:id="rId46"/>
    <p:sldId id="327" r:id="rId47"/>
    <p:sldId id="285" r:id="rId48"/>
    <p:sldId id="286" r:id="rId49"/>
    <p:sldId id="324" r:id="rId50"/>
    <p:sldId id="287" r:id="rId51"/>
    <p:sldId id="329" r:id="rId52"/>
    <p:sldId id="288" r:id="rId53"/>
    <p:sldId id="289" r:id="rId54"/>
    <p:sldId id="290" r:id="rId55"/>
    <p:sldId id="291" r:id="rId56"/>
    <p:sldId id="325"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880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96" y="-4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5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AF2E6F-8664-4005-A7E8-EF275873DF79}" type="datetimeFigureOut">
              <a:rPr lang="en-US" smtClean="0"/>
              <a:pPr/>
              <a:t>10/29/2012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33D8FE-AE51-4BC2-9A02-F728A14D9ED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10/29/2012 7:47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BA3EA524-F2E1-46E2-9AA8-E90E70216B0A}" type="slidenum">
              <a:rPr lang="en-US" smtClean="0"/>
              <a:pPr/>
              <a:t>31</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A1B372B8-2CAA-43C6-938A-4396EE513676}" type="slidenum">
              <a:rPr lang="en-US" smtClean="0"/>
              <a:pPr/>
              <a:t>32</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93501F7-436F-4531-9293-A34C25C6E009}" type="slidenum">
              <a:rPr lang="en-US" smtClean="0"/>
              <a:pPr/>
              <a:t>38</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8C01A7E-C6A2-4357-84B8-86467E9FD678}" type="slidenum">
              <a:rPr lang="en-US" smtClean="0"/>
              <a:pPr/>
              <a:t>45</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B7AE953-3122-455B-B671-215EC7B92973}" type="slidenum">
              <a:rPr lang="en-US" smtClean="0"/>
              <a:pPr/>
              <a:t>2</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3CDFA59E-46DD-47A7-B79C-20CA5DE2C5A9}" type="slidenum">
              <a:rPr lang="en-US" smtClean="0"/>
              <a:pPr/>
              <a:t>6</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19B93630-BE5C-4720-9F36-31B1BB008769}" type="slidenum">
              <a:rPr lang="en-US" smtClean="0"/>
              <a:pPr/>
              <a:t>16</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10B711DA-9155-4DD2-A10E-CE01C86D7C80}" type="slidenum">
              <a:rPr lang="en-US" smtClean="0"/>
              <a:pPr/>
              <a:t>17</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A1ECFABA-3322-4FB7-BD1C-47AA7BACABFF}" type="slidenum">
              <a:rPr lang="en-US" smtClean="0"/>
              <a:pPr/>
              <a:t>23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53CE6757-6159-497E-8D46-D8651EBC66C6}" type="slidenum">
              <a:rPr lang="en-US" smtClean="0"/>
              <a:pPr/>
              <a:t>24</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2D620B1-11FE-40F7-88C4-664A6A78BC63}" type="slidenum">
              <a:rPr lang="en-US" smtClean="0"/>
              <a:pPr/>
              <a:t>25</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428BAE2A-7F02-47D0-B6E8-29BE4E3ECA8B}" type="slidenum">
              <a:rPr lang="en-US" smtClean="0"/>
              <a:pPr/>
              <a:t>30</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upload.wikimedia.org/wikipedia/commons/5/51/Gotic3d2.jp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hyperlink" Target="http://instructional1.calstatela.edu/bevans/Art101/Art101B-9-Gothic/index.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instructional1.calstatela.edu/bevans/Art101/Art101B-9-Gothic/index.html"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hyperlink" Target="http://upload.wikimedia.org/wikipedia/commons/b/b2/ChartresDB383.jpg"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instructional1.calstatela.edu/bevans/Art101/Art101B-9-Gothic/WebPage-Thumb.00003.html" TargetMode="External"/><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instructional1.calstatela.edu/bevans/Art101/Art101B-9-Gothic/WebPage-Thumb.00003.html" TargetMode="External"/><Relationship Id="rId1" Type="http://schemas.openxmlformats.org/officeDocument/2006/relationships/slideLayout" Target="../slideLayouts/slideLayout4.xml"/><Relationship Id="rId4"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 Id="rId4" Type="http://schemas.openxmlformats.org/officeDocument/2006/relationships/image" Target="../media/image64.jpeg"/></Relationships>
</file>

<file path=ppt/slides/_rels/slide4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67.jpeg"/></Relationships>
</file>

<file path=ppt/slides/_rels/slide4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4.xml"/><Relationship Id="rId4" Type="http://schemas.openxmlformats.org/officeDocument/2006/relationships/image" Target="../media/image71.jpeg"/></Relationships>
</file>

<file path=ppt/slides/_rels/slide4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instructional1.calstatela.edu/bevans/Art101/Art101B-9-Gothic/WebPage-Thumb.00004.html" TargetMode="External"/><Relationship Id="rId1" Type="http://schemas.openxmlformats.org/officeDocument/2006/relationships/slideLayout" Target="../slideLayouts/slideLayout4.xml"/><Relationship Id="rId4" Type="http://schemas.openxmlformats.org/officeDocument/2006/relationships/image" Target="../media/image78.jpeg"/></Relationships>
</file>

<file path=ppt/slides/_rels/slide5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5.html" TargetMode="External"/><Relationship Id="rId2" Type="http://schemas.openxmlformats.org/officeDocument/2006/relationships/image" Target="../media/image80.jpeg"/><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5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79.jpeg"/><Relationship Id="rId1" Type="http://schemas.openxmlformats.org/officeDocument/2006/relationships/slideLayout" Target="../slideLayouts/slideLayout4.xml"/><Relationship Id="rId4" Type="http://schemas.openxmlformats.org/officeDocument/2006/relationships/image" Target="../media/image80.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Gothic Art</a:t>
            </a:r>
            <a:endParaRPr lang="en-US" dirty="0"/>
          </a:p>
        </p:txBody>
      </p:sp>
      <p:sp>
        <p:nvSpPr>
          <p:cNvPr id="3" name="Subtitle 2"/>
          <p:cNvSpPr>
            <a:spLocks noGrp="1"/>
          </p:cNvSpPr>
          <p:nvPr>
            <p:ph type="subTitle" idx="1"/>
          </p:nvPr>
        </p:nvSpPr>
        <p:spPr>
          <a:xfrm>
            <a:off x="730249" y="4344988"/>
            <a:ext cx="7681913" cy="1293812"/>
          </a:xfrm>
        </p:spPr>
        <p:txBody>
          <a:bodyPr>
            <a:normAutofit lnSpcReduction="10000"/>
          </a:bodyPr>
          <a:lstStyle/>
          <a:p>
            <a:r>
              <a:rPr lang="en-US" dirty="0" smtClean="0"/>
              <a:t>Day 1</a:t>
            </a:r>
          </a:p>
          <a:p>
            <a:endParaRPr lang="en-US" dirty="0" smtClean="0"/>
          </a:p>
          <a:p>
            <a:r>
              <a:rPr lang="en-US" dirty="0" smtClean="0"/>
              <a:t>The Lecture</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329595"/>
          </a:xfrm>
        </p:spPr>
        <p:txBody>
          <a:bodyPr/>
          <a:lstStyle/>
          <a:p>
            <a:r>
              <a:rPr lang="en-US" dirty="0" smtClean="0"/>
              <a:t>What was the world like during the Gothic Era?</a:t>
            </a:r>
            <a:endParaRPr lang="en-US" dirty="0"/>
          </a:p>
        </p:txBody>
      </p:sp>
      <p:sp>
        <p:nvSpPr>
          <p:cNvPr id="3" name="Text Placeholder 2"/>
          <p:cNvSpPr>
            <a:spLocks noGrp="1"/>
          </p:cNvSpPr>
          <p:nvPr>
            <p:ph type="body" idx="1"/>
          </p:nvPr>
        </p:nvSpPr>
        <p:spPr>
          <a:xfrm>
            <a:off x="381000" y="1757802"/>
            <a:ext cx="4114800" cy="346249"/>
          </a:xfrm>
        </p:spPr>
        <p:style>
          <a:lnRef idx="0">
            <a:schemeClr val="dk1"/>
          </a:lnRef>
          <a:fillRef idx="3">
            <a:schemeClr val="dk1"/>
          </a:fillRef>
          <a:effectRef idx="3">
            <a:schemeClr val="dk1"/>
          </a:effectRef>
          <a:fontRef idx="minor">
            <a:schemeClr val="lt1"/>
          </a:fontRef>
        </p:style>
        <p:txBody>
          <a:bodyPr/>
          <a:lstStyle/>
          <a:p>
            <a:r>
              <a:rPr lang="en-US" dirty="0" smtClean="0"/>
              <a:t>War</a:t>
            </a:r>
            <a:endParaRPr lang="en-US" dirty="0"/>
          </a:p>
        </p:txBody>
      </p:sp>
      <p:sp>
        <p:nvSpPr>
          <p:cNvPr id="4" name="Content Placeholder 3"/>
          <p:cNvSpPr>
            <a:spLocks noGrp="1"/>
          </p:cNvSpPr>
          <p:nvPr>
            <p:ph sz="half" idx="2"/>
          </p:nvPr>
        </p:nvSpPr>
        <p:spPr>
          <a:xfrm>
            <a:off x="380999" y="2174875"/>
            <a:ext cx="4114800" cy="1488100"/>
          </a:xfrm>
        </p:spPr>
        <p:style>
          <a:lnRef idx="0">
            <a:schemeClr val="dk1"/>
          </a:lnRef>
          <a:fillRef idx="3">
            <a:schemeClr val="dk1"/>
          </a:fillRef>
          <a:effectRef idx="3">
            <a:schemeClr val="dk1"/>
          </a:effectRef>
          <a:fontRef idx="minor">
            <a:schemeClr val="lt1"/>
          </a:fontRef>
        </p:style>
        <p:txBody>
          <a:bodyPr/>
          <a:lstStyle/>
          <a:p>
            <a:r>
              <a:rPr lang="en-US" dirty="0" smtClean="0"/>
              <a:t>The Hundred Year War</a:t>
            </a:r>
          </a:p>
          <a:p>
            <a:pPr lvl="1"/>
            <a:r>
              <a:rPr lang="en-US" dirty="0" smtClean="0"/>
              <a:t>1337 to 1453 between the Kingdom of England and the Kingdom of France and their various allies</a:t>
            </a:r>
            <a:endParaRPr lang="en-US" dirty="0"/>
          </a:p>
        </p:txBody>
      </p:sp>
      <p:sp>
        <p:nvSpPr>
          <p:cNvPr id="5" name="Text Placeholder 4"/>
          <p:cNvSpPr>
            <a:spLocks noGrp="1"/>
          </p:cNvSpPr>
          <p:nvPr>
            <p:ph type="body" sz="quarter" idx="3"/>
          </p:nvPr>
        </p:nvSpPr>
        <p:spPr>
          <a:xfrm>
            <a:off x="4645981" y="1757802"/>
            <a:ext cx="4117019" cy="346249"/>
          </a:xfrm>
        </p:spPr>
        <p:style>
          <a:lnRef idx="0">
            <a:schemeClr val="dk1"/>
          </a:lnRef>
          <a:fillRef idx="3">
            <a:schemeClr val="dk1"/>
          </a:fillRef>
          <a:effectRef idx="3">
            <a:schemeClr val="dk1"/>
          </a:effectRef>
          <a:fontRef idx="minor">
            <a:schemeClr val="lt1"/>
          </a:fontRef>
        </p:style>
        <p:txBody>
          <a:bodyPr/>
          <a:lstStyle/>
          <a:p>
            <a:r>
              <a:rPr lang="en-US" dirty="0" smtClean="0"/>
              <a:t>The Black Plague</a:t>
            </a:r>
            <a:endParaRPr lang="en-US" dirty="0"/>
          </a:p>
        </p:txBody>
      </p:sp>
      <p:sp>
        <p:nvSpPr>
          <p:cNvPr id="6" name="Content Placeholder 5"/>
          <p:cNvSpPr>
            <a:spLocks noGrp="1"/>
          </p:cNvSpPr>
          <p:nvPr>
            <p:ph sz="quarter" idx="4"/>
          </p:nvPr>
        </p:nvSpPr>
        <p:spPr>
          <a:xfrm>
            <a:off x="4645026" y="2174875"/>
            <a:ext cx="4117974" cy="1911292"/>
          </a:xfrm>
        </p:spPr>
        <p:style>
          <a:lnRef idx="0">
            <a:schemeClr val="dk1"/>
          </a:lnRef>
          <a:fillRef idx="3">
            <a:schemeClr val="dk1"/>
          </a:fillRef>
          <a:effectRef idx="3">
            <a:schemeClr val="dk1"/>
          </a:effectRef>
          <a:fontRef idx="minor">
            <a:schemeClr val="lt1"/>
          </a:fontRef>
        </p:style>
        <p:txBody>
          <a:bodyPr/>
          <a:lstStyle/>
          <a:p>
            <a:r>
              <a:rPr lang="en-US" dirty="0" smtClean="0"/>
              <a:t>one of the most devastating pandemics in human history, peaking in Europe between 1348 and 1350.   ¼- 1/3  of the population of Europe died as a result </a:t>
            </a:r>
            <a:endParaRPr lang="en-US" dirty="0"/>
          </a:p>
        </p:txBody>
      </p:sp>
      <p:sp>
        <p:nvSpPr>
          <p:cNvPr id="7" name="Rectangle 6"/>
          <p:cNvSpPr/>
          <p:nvPr/>
        </p:nvSpPr>
        <p:spPr>
          <a:xfrm>
            <a:off x="381000" y="4272677"/>
            <a:ext cx="4191000" cy="2585323"/>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n-US" dirty="0" smtClean="0"/>
              <a:t>a split within the Catholic Church from 1378 to 1417. Two men simultaneously claimed to be the true pope. Driven by politics rather than any theological disagreement, the schism was ended by the Council of Constance (1414–1418). The simultaneous claims to the papal chair of two different men hurt the reputation of the office. </a:t>
            </a:r>
            <a:endParaRPr lang="en-US" dirty="0"/>
          </a:p>
        </p:txBody>
      </p:sp>
      <p:sp>
        <p:nvSpPr>
          <p:cNvPr id="8" name="Text Placeholder 2"/>
          <p:cNvSpPr txBox="1">
            <a:spLocks/>
          </p:cNvSpPr>
          <p:nvPr/>
        </p:nvSpPr>
        <p:spPr>
          <a:xfrm>
            <a:off x="381000" y="3810000"/>
            <a:ext cx="4114800" cy="346249"/>
          </a:xfrm>
          <a:prstGeom prst="rect">
            <a:avLst/>
          </a:prstGeom>
        </p:spPr>
        <p:style>
          <a:lnRef idx="0">
            <a:schemeClr val="dk1"/>
          </a:lnRef>
          <a:fillRef idx="3">
            <a:schemeClr val="dk1"/>
          </a:fillRef>
          <a:effectRef idx="3">
            <a:schemeClr val="dk1"/>
          </a:effectRef>
          <a:fontRef idx="minor">
            <a:schemeClr val="lt1"/>
          </a:fontRef>
        </p:style>
        <p:txBody>
          <a:bodyPr vert="horz" lIns="0" tIns="0" rIns="0" bIns="0" rtlCol="0" anchor="b">
            <a:spAutoFit/>
          </a:bodyPr>
          <a:lstStyle/>
          <a:p>
            <a:pPr marL="0" marR="0" lvl="0" indent="0" algn="l" defTabSz="914363" rtl="0" eaLnBrk="1" fontAlgn="auto" latinLnBrk="0" hangingPunct="1">
              <a:lnSpc>
                <a:spcPct val="90000"/>
              </a:lnSpc>
              <a:spcBef>
                <a:spcPts val="0"/>
              </a:spcBef>
              <a:spcAft>
                <a:spcPts val="0"/>
              </a:spcAft>
              <a:buClrTx/>
              <a:buSzTx/>
              <a:buFontTx/>
              <a:buNone/>
              <a:tabLst/>
              <a:defRPr/>
            </a:pPr>
            <a:r>
              <a:rPr kumimoji="0" lang="en-US" sz="2500" b="1" i="0" u="none" strike="noStrike" kern="1200" cap="none" spc="0" normalizeH="0" baseline="0" noProof="0" dirty="0" smtClean="0">
                <a:ln>
                  <a:noFill/>
                </a:ln>
                <a:solidFill>
                  <a:schemeClr val="lt1"/>
                </a:solidFill>
                <a:effectLst/>
                <a:uLnTx/>
                <a:uFillTx/>
                <a:latin typeface="+mn-lt"/>
                <a:ea typeface="+mn-ea"/>
                <a:cs typeface="+mn-cs"/>
              </a:rPr>
              <a:t>The Great Schism</a:t>
            </a:r>
            <a:endParaRPr kumimoji="0" lang="en-US" sz="2500" b="1"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Anything else happen?</a:t>
            </a:r>
            <a:endParaRPr lang="en-US" dirty="0"/>
          </a:p>
        </p:txBody>
      </p:sp>
      <p:sp>
        <p:nvSpPr>
          <p:cNvPr id="9" name="Text Placeholder 8"/>
          <p:cNvSpPr>
            <a:spLocks noGrp="1"/>
          </p:cNvSpPr>
          <p:nvPr>
            <p:ph type="body" sz="quarter" idx="10"/>
          </p:nvPr>
        </p:nvSpPr>
        <p:spPr>
          <a:xfrm>
            <a:off x="381000" y="1411552"/>
            <a:ext cx="8382000" cy="3053144"/>
          </a:xfrm>
        </p:spPr>
        <p:style>
          <a:lnRef idx="3">
            <a:schemeClr val="lt1"/>
          </a:lnRef>
          <a:fillRef idx="1">
            <a:schemeClr val="dk1"/>
          </a:fillRef>
          <a:effectRef idx="1">
            <a:schemeClr val="dk1"/>
          </a:effectRef>
          <a:fontRef idx="minor">
            <a:schemeClr val="lt1"/>
          </a:fontRef>
        </p:style>
        <p:txBody>
          <a:bodyPr/>
          <a:lstStyle/>
          <a:p>
            <a:r>
              <a:rPr lang="en-US" dirty="0" smtClean="0">
                <a:effectLst>
                  <a:outerShdw blurRad="38100" dist="38100" dir="2700000" algn="tl">
                    <a:srgbClr val="000000">
                      <a:alpha val="43137"/>
                    </a:srgbClr>
                  </a:outerShdw>
                </a:effectLst>
              </a:rPr>
              <a:t>The centers of religious/intellectual life shifted from the monasteries to the cities.</a:t>
            </a:r>
          </a:p>
          <a:p>
            <a:r>
              <a:rPr lang="en-US" dirty="0" smtClean="0">
                <a:effectLst>
                  <a:outerShdw blurRad="38100" dist="38100" dir="2700000" algn="tl">
                    <a:srgbClr val="000000">
                      <a:alpha val="43137"/>
                    </a:srgbClr>
                  </a:outerShdw>
                </a:effectLst>
              </a:rPr>
              <a:t>Catholic Church was at the height of its power</a:t>
            </a:r>
          </a:p>
          <a:p>
            <a:r>
              <a:rPr lang="en-US" dirty="0" smtClean="0">
                <a:effectLst>
                  <a:outerShdw blurRad="38100" dist="38100" dir="2700000" algn="tl">
                    <a:srgbClr val="000000">
                      <a:alpha val="43137"/>
                    </a:srgbClr>
                  </a:outerShdw>
                </a:effectLst>
              </a:rPr>
              <a:t>Modern nations begin to take shape</a:t>
            </a:r>
          </a:p>
          <a:p>
            <a:endParaRPr lang="en-US" dirty="0" smtClean="0">
              <a:effectLst>
                <a:outerShdw blurRad="38100" dist="38100" dir="2700000" algn="tl">
                  <a:srgbClr val="000000">
                    <a:alpha val="43137"/>
                  </a:srgbClr>
                </a:outerShdw>
              </a:effectLst>
            </a:endParaRPr>
          </a:p>
          <a:p>
            <a:endParaRPr 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28600" y="274638"/>
            <a:ext cx="4343400" cy="1096962"/>
          </a:xfrm>
        </p:spPr>
        <p:txBody>
          <a:bodyPr/>
          <a:lstStyle/>
          <a:p>
            <a:r>
              <a:rPr lang="en-US" sz="4800" smtClean="0">
                <a:latin typeface="High Tower Text" pitchFamily="18" charset="0"/>
              </a:rPr>
              <a:t>Gothic Architecture</a:t>
            </a:r>
          </a:p>
        </p:txBody>
      </p:sp>
      <p:sp>
        <p:nvSpPr>
          <p:cNvPr id="3" name="Content Placeholder 2"/>
          <p:cNvSpPr>
            <a:spLocks noGrp="1"/>
          </p:cNvSpPr>
          <p:nvPr>
            <p:ph idx="1"/>
          </p:nvPr>
        </p:nvSpPr>
        <p:spPr>
          <a:xfrm>
            <a:off x="0" y="1828800"/>
            <a:ext cx="4343400" cy="4572000"/>
          </a:xfrm>
        </p:spPr>
        <p:style>
          <a:lnRef idx="3">
            <a:schemeClr val="lt1"/>
          </a:lnRef>
          <a:fillRef idx="1">
            <a:schemeClr val="accent4"/>
          </a:fillRef>
          <a:effectRef idx="1">
            <a:schemeClr val="accent4"/>
          </a:effectRef>
          <a:fontRef idx="minor">
            <a:schemeClr val="lt1"/>
          </a:fontRef>
        </p:style>
        <p:txBody>
          <a:bodyPr rtlCol="0">
            <a:normAutofit fontScale="92500" lnSpcReduction="20000"/>
          </a:bodyPr>
          <a:lstStyle/>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Rib vaults – pointed arches</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Flying buttresses</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Rectangular bay system</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Extreme height</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Interior flooded with light</a:t>
            </a:r>
          </a:p>
          <a:p>
            <a:pPr lvl="2"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Stained glass</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Rose window</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Space and soaring verticality</a:t>
            </a:r>
          </a:p>
          <a:p>
            <a:pPr lvl="1"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Sculptural</a:t>
            </a:r>
          </a:p>
          <a:p>
            <a:pPr lvl="2" fontAlgn="auto">
              <a:lnSpc>
                <a:spcPct val="80000"/>
              </a:lnSpc>
              <a:spcAft>
                <a:spcPts val="0"/>
              </a:spcAft>
              <a:buFont typeface="Arial" pitchFamily="34" charset="0"/>
              <a:buChar char="•"/>
              <a:defRPr/>
            </a:pPr>
            <a:r>
              <a:rPr lang="en-US" dirty="0" smtClean="0">
                <a:solidFill>
                  <a:schemeClr val="bg1">
                    <a:lumMod val="95000"/>
                    <a:lumOff val="5000"/>
                  </a:schemeClr>
                </a:solidFill>
                <a:effectLst>
                  <a:outerShdw blurRad="38100" dist="38100" dir="2700000" algn="tl">
                    <a:srgbClr val="000000">
                      <a:alpha val="43137"/>
                    </a:srgbClr>
                  </a:outerShdw>
                </a:effectLst>
                <a:latin typeface="High Tower Text" pitchFamily="18" charset="0"/>
              </a:rPr>
              <a:t>Decoration/building punctured on the outside to achieve open space</a:t>
            </a:r>
          </a:p>
          <a:p>
            <a:pPr fontAlgn="auto">
              <a:spcAft>
                <a:spcPts val="0"/>
              </a:spcAft>
              <a:buFont typeface="Arial" pitchFamily="34" charset="0"/>
              <a:buChar char="•"/>
              <a:defRPr/>
            </a:pPr>
            <a:endParaRPr lang="en-US" dirty="0">
              <a:latin typeface="High Tower Text" pitchFamily="18" charset="0"/>
            </a:endParaRPr>
          </a:p>
        </p:txBody>
      </p:sp>
      <p:pic>
        <p:nvPicPr>
          <p:cNvPr id="8196" name="Picture 5" descr="File:Gotic3d2.jpg">
            <a:hlinkClick r:id="rId2"/>
          </p:cNvPr>
          <p:cNvPicPr>
            <a:picLocks noChangeAspect="1" noChangeArrowheads="1"/>
          </p:cNvPicPr>
          <p:nvPr/>
        </p:nvPicPr>
        <p:blipFill>
          <a:blip r:embed="rId3" cstate="print"/>
          <a:srcRect l="21600" r="16800"/>
          <a:stretch>
            <a:fillRect/>
          </a:stretch>
        </p:blipFill>
        <p:spPr bwMode="auto">
          <a:xfrm>
            <a:off x="4575175" y="685800"/>
            <a:ext cx="4568825" cy="5562600"/>
          </a:xfrm>
          <a:prstGeom prst="rect">
            <a:avLst/>
          </a:prstGeom>
          <a:noFill/>
          <a:ln w="9525">
            <a:noFill/>
            <a:miter lim="800000"/>
            <a:headEnd/>
            <a:tailEnd/>
          </a:ln>
        </p:spPr>
      </p:pic>
      <p:cxnSp>
        <p:nvCxnSpPr>
          <p:cNvPr id="6" name="Straight Arrow Connector 5"/>
          <p:cNvCxnSpPr/>
          <p:nvPr/>
        </p:nvCxnSpPr>
        <p:spPr>
          <a:xfrm>
            <a:off x="3581400" y="1600200"/>
            <a:ext cx="3048000" cy="1143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200400" y="2286000"/>
            <a:ext cx="2133600"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flipH="1">
            <a:off x="3924300" y="2857500"/>
            <a:ext cx="2895600" cy="2514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2400"/>
            <a:ext cx="3886200" cy="5860066"/>
          </a:xfrm>
        </p:spPr>
        <p:txBody>
          <a:bodyPr/>
          <a:lstStyle/>
          <a:p>
            <a:r>
              <a:rPr lang="en-US" dirty="0" smtClean="0">
                <a:solidFill>
                  <a:schemeClr val="accent1"/>
                </a:solidFill>
                <a:effectLst>
                  <a:outerShdw blurRad="38100" dist="38100" dir="2700000" algn="tl">
                    <a:srgbClr val="000000">
                      <a:alpha val="43137"/>
                    </a:srgbClr>
                  </a:outerShdw>
                </a:effectLst>
              </a:rPr>
              <a:t>Flying buttress</a:t>
            </a:r>
          </a:p>
          <a:p>
            <a:endParaRPr lang="en-US" dirty="0" smtClean="0"/>
          </a:p>
          <a:p>
            <a:r>
              <a:rPr lang="en-US" dirty="0" smtClean="0">
                <a:solidFill>
                  <a:schemeClr val="accent1"/>
                </a:solidFill>
                <a:effectLst>
                  <a:outerShdw blurRad="38100" dist="38100" dir="2700000" algn="tl">
                    <a:srgbClr val="000000">
                      <a:alpha val="43137"/>
                    </a:srgbClr>
                  </a:outerShdw>
                </a:effectLst>
              </a:rPr>
              <a:t>Rib Vault</a:t>
            </a:r>
          </a:p>
          <a:p>
            <a:endParaRPr lang="en-US" dirty="0" smtClean="0"/>
          </a:p>
          <a:p>
            <a:r>
              <a:rPr lang="en-US" dirty="0" smtClean="0">
                <a:solidFill>
                  <a:schemeClr val="bg1"/>
                </a:solidFill>
                <a:effectLst>
                  <a:outerShdw blurRad="38100" dist="38100" dir="2700000" algn="tl">
                    <a:srgbClr val="000000">
                      <a:alpha val="43137"/>
                    </a:srgbClr>
                  </a:outerShdw>
                </a:effectLst>
              </a:rPr>
              <a:t>Clerestory</a:t>
            </a:r>
          </a:p>
          <a:p>
            <a:endParaRPr lang="en-US" dirty="0" smtClean="0"/>
          </a:p>
          <a:p>
            <a:r>
              <a:rPr lang="en-US" dirty="0" err="1" smtClean="0">
                <a:solidFill>
                  <a:schemeClr val="accent1"/>
                </a:solidFill>
                <a:effectLst>
                  <a:outerShdw blurRad="38100" dist="38100" dir="2700000" algn="tl">
                    <a:srgbClr val="000000">
                      <a:alpha val="43137"/>
                    </a:srgbClr>
                  </a:outerShdw>
                </a:effectLst>
              </a:rPr>
              <a:t>Triforium</a:t>
            </a:r>
            <a:endParaRPr lang="en-US" dirty="0" smtClean="0">
              <a:solidFill>
                <a:schemeClr val="accent1"/>
              </a:solidFill>
              <a:effectLst>
                <a:outerShdw blurRad="38100" dist="38100" dir="2700000" algn="tl">
                  <a:srgbClr val="000000">
                    <a:alpha val="43137"/>
                  </a:srgbClr>
                </a:outerShdw>
              </a:effectLst>
            </a:endParaRPr>
          </a:p>
          <a:p>
            <a:endParaRPr lang="en-US" dirty="0" smtClean="0"/>
          </a:p>
          <a:p>
            <a:r>
              <a:rPr lang="en-US" dirty="0" smtClean="0">
                <a:solidFill>
                  <a:schemeClr val="accent1"/>
                </a:solidFill>
                <a:effectLst>
                  <a:outerShdw blurRad="38100" dist="38100" dir="2700000" algn="tl">
                    <a:srgbClr val="000000">
                      <a:alpha val="43137"/>
                    </a:srgbClr>
                  </a:outerShdw>
                </a:effectLst>
              </a:rPr>
              <a:t>Aisle</a:t>
            </a:r>
          </a:p>
          <a:p>
            <a:endParaRPr lang="en-US" dirty="0" smtClean="0"/>
          </a:p>
          <a:p>
            <a:r>
              <a:rPr lang="en-US" dirty="0" smtClean="0">
                <a:solidFill>
                  <a:srgbClr val="FFFF00"/>
                </a:solidFill>
                <a:effectLst>
                  <a:outerShdw blurRad="38100" dist="38100" dir="2700000" algn="tl">
                    <a:srgbClr val="000000">
                      <a:alpha val="43137"/>
                    </a:srgbClr>
                  </a:outerShdw>
                </a:effectLst>
              </a:rPr>
              <a:t>Nave</a:t>
            </a:r>
          </a:p>
        </p:txBody>
      </p:sp>
      <p:pic>
        <p:nvPicPr>
          <p:cNvPr id="99330" name="Picture 2" descr="http://www.oneonta.edu/faculty/farberas/arth/Images/arth212images/gothic/cross_section_high_gothic.jpg"/>
          <p:cNvPicPr>
            <a:picLocks noChangeAspect="1" noChangeArrowheads="1"/>
          </p:cNvPicPr>
          <p:nvPr/>
        </p:nvPicPr>
        <p:blipFill>
          <a:blip r:embed="rId2" cstate="print"/>
          <a:srcRect/>
          <a:stretch>
            <a:fillRect/>
          </a:stretch>
        </p:blipFill>
        <p:spPr bwMode="auto">
          <a:xfrm>
            <a:off x="4267200" y="0"/>
            <a:ext cx="4724400" cy="6301804"/>
          </a:xfrm>
          <a:prstGeom prst="rect">
            <a:avLst/>
          </a:prstGeom>
          <a:noFill/>
        </p:spPr>
      </p:pic>
      <p:cxnSp>
        <p:nvCxnSpPr>
          <p:cNvPr id="6" name="Straight Arrow Connector 5"/>
          <p:cNvCxnSpPr/>
          <p:nvPr/>
        </p:nvCxnSpPr>
        <p:spPr>
          <a:xfrm>
            <a:off x="3200400" y="381000"/>
            <a:ext cx="1981200" cy="17526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a:off x="2286000" y="1447800"/>
            <a:ext cx="38100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p:nvPr/>
        </p:nvCxnSpPr>
        <p:spPr>
          <a:xfrm>
            <a:off x="2438400" y="2590800"/>
            <a:ext cx="3429000" cy="1524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2" name="Straight Arrow Connector 11"/>
          <p:cNvCxnSpPr/>
          <p:nvPr/>
        </p:nvCxnSpPr>
        <p:spPr>
          <a:xfrm flipV="1">
            <a:off x="2209800" y="3429000"/>
            <a:ext cx="3581400" cy="1524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4" name="Straight Arrow Connector 13"/>
          <p:cNvCxnSpPr/>
          <p:nvPr/>
        </p:nvCxnSpPr>
        <p:spPr>
          <a:xfrm>
            <a:off x="1600200" y="4724400"/>
            <a:ext cx="3352800" cy="9906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6" name="Straight Arrow Connector 15"/>
          <p:cNvCxnSpPr/>
          <p:nvPr/>
        </p:nvCxnSpPr>
        <p:spPr>
          <a:xfrm>
            <a:off x="1600200" y="5791200"/>
            <a:ext cx="4114800" cy="76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the Gothic break down?</a:t>
            </a:r>
            <a:endParaRPr lang="en-US" dirty="0"/>
          </a:p>
        </p:txBody>
      </p:sp>
      <p:sp>
        <p:nvSpPr>
          <p:cNvPr id="3" name="Content Placeholder 2"/>
          <p:cNvSpPr>
            <a:spLocks noGrp="1"/>
          </p:cNvSpPr>
          <p:nvPr>
            <p:ph idx="1"/>
          </p:nvPr>
        </p:nvSpPr>
        <p:spPr>
          <a:xfrm>
            <a:off x="381000" y="1412875"/>
            <a:ext cx="8382000" cy="5749266"/>
          </a:xfrm>
        </p:spPr>
        <p:style>
          <a:lnRef idx="1">
            <a:schemeClr val="dk1"/>
          </a:lnRef>
          <a:fillRef idx="3">
            <a:schemeClr val="dk1"/>
          </a:fillRef>
          <a:effectRef idx="2">
            <a:schemeClr val="dk1"/>
          </a:effectRef>
          <a:fontRef idx="minor">
            <a:schemeClr val="lt1"/>
          </a:fontRef>
        </p:style>
        <p:txBody>
          <a:bodyPr/>
          <a:lstStyle/>
          <a:p>
            <a:pPr lvl="0"/>
            <a:r>
              <a:rPr lang="en-US" sz="2400" b="1" dirty="0" smtClean="0">
                <a:solidFill>
                  <a:srgbClr val="FFFF00"/>
                </a:solidFill>
              </a:rPr>
              <a:t>Early</a:t>
            </a:r>
            <a:r>
              <a:rPr lang="en-US" sz="2400" dirty="0" smtClean="0"/>
              <a:t>= round columns in the interior. Rib vaults start at the ceiling </a:t>
            </a:r>
            <a:r>
              <a:rPr lang="en-US" sz="2400" dirty="0" smtClean="0"/>
              <a:t> </a:t>
            </a:r>
            <a:r>
              <a:rPr lang="en-US" sz="2400" dirty="0" smtClean="0"/>
              <a:t>but travel down only to the top of the column capitals. </a:t>
            </a:r>
            <a:r>
              <a:rPr lang="en-US" sz="2400" b="1" dirty="0" smtClean="0"/>
              <a:t>Note dame</a:t>
            </a:r>
            <a:r>
              <a:rPr lang="en-US" sz="2400" dirty="0" smtClean="0"/>
              <a:t> and </a:t>
            </a:r>
            <a:r>
              <a:rPr lang="en-US" sz="2400" b="1" dirty="0" smtClean="0"/>
              <a:t>Saint –Denis</a:t>
            </a:r>
            <a:r>
              <a:rPr lang="en-US" sz="2400" dirty="0" smtClean="0"/>
              <a:t> are Early Gothic </a:t>
            </a:r>
          </a:p>
          <a:p>
            <a:pPr lvl="0"/>
            <a:r>
              <a:rPr lang="en-US" sz="2400" dirty="0" smtClean="0">
                <a:solidFill>
                  <a:srgbClr val="FFFF00"/>
                </a:solidFill>
              </a:rPr>
              <a:t>High</a:t>
            </a:r>
            <a:r>
              <a:rPr lang="en-US" sz="2400" dirty="0" smtClean="0"/>
              <a:t>=articulated columns in the interior. Rib vaults travel from the ceiling and down to the floor; larger windows and choirs; compound piers are common; more sculpture on the façade.  </a:t>
            </a:r>
            <a:r>
              <a:rPr lang="en-US" sz="2400" b="1" dirty="0" smtClean="0"/>
              <a:t>Amiens </a:t>
            </a:r>
            <a:r>
              <a:rPr lang="en-US" sz="2400" dirty="0" smtClean="0"/>
              <a:t> and the interior of </a:t>
            </a:r>
            <a:r>
              <a:rPr lang="en-US" sz="2400" b="1" dirty="0" smtClean="0"/>
              <a:t>Charters </a:t>
            </a:r>
            <a:r>
              <a:rPr lang="en-US" sz="2400" dirty="0" smtClean="0"/>
              <a:t>are High Gothic. </a:t>
            </a:r>
          </a:p>
          <a:p>
            <a:pPr lvl="0"/>
            <a:r>
              <a:rPr lang="en-US" sz="2400" b="1" dirty="0" err="1" smtClean="0">
                <a:solidFill>
                  <a:srgbClr val="FFFF00"/>
                </a:solidFill>
              </a:rPr>
              <a:t>Rayonnant</a:t>
            </a:r>
            <a:r>
              <a:rPr lang="en-US" sz="2400" dirty="0" smtClean="0"/>
              <a:t>= (meaning radiating) a dissolution of the wall space with great sheets of glass like rose windows; thin groups of column shafts; refined tracery is used throughout.  </a:t>
            </a:r>
            <a:r>
              <a:rPr lang="en-US" sz="2400" b="1" dirty="0" smtClean="0"/>
              <a:t>Saint-</a:t>
            </a:r>
            <a:r>
              <a:rPr lang="en-US" sz="2400" b="1" dirty="0" err="1" smtClean="0"/>
              <a:t>Chapelle</a:t>
            </a:r>
            <a:r>
              <a:rPr lang="en-US" sz="2400" dirty="0" smtClean="0"/>
              <a:t> is </a:t>
            </a:r>
            <a:r>
              <a:rPr lang="en-US" sz="2400" dirty="0" err="1" smtClean="0"/>
              <a:t>Rayonnant</a:t>
            </a:r>
            <a:r>
              <a:rPr lang="en-US" sz="2400" dirty="0" smtClean="0"/>
              <a:t> Gothic. </a:t>
            </a:r>
          </a:p>
          <a:p>
            <a:pPr lvl="0"/>
            <a:r>
              <a:rPr lang="en-US" sz="2400" b="1" dirty="0" smtClean="0">
                <a:solidFill>
                  <a:srgbClr val="FFFF00"/>
                </a:solidFill>
              </a:rPr>
              <a:t>Late/Flamboyant</a:t>
            </a:r>
            <a:r>
              <a:rPr lang="en-US" sz="2400" dirty="0" smtClean="0"/>
              <a:t>= (meaning flaming) is highly decorative.  A mass of panicles and tracery.  The decoration acts as a see-through screen in which the forms are reveled.  </a:t>
            </a:r>
            <a:r>
              <a:rPr lang="en-US" sz="2400" b="1" dirty="0" smtClean="0"/>
              <a:t>Ogee </a:t>
            </a:r>
            <a:r>
              <a:rPr lang="en-US" sz="2400" dirty="0" smtClean="0"/>
              <a:t>(very pointed) arches are used.  </a:t>
            </a:r>
            <a:r>
              <a:rPr lang="en-US" sz="2400" b="1" dirty="0" smtClean="0"/>
              <a:t>Saint-</a:t>
            </a:r>
            <a:r>
              <a:rPr lang="en-US" sz="2400" b="1" dirty="0" err="1" smtClean="0"/>
              <a:t>Maclou</a:t>
            </a:r>
            <a:r>
              <a:rPr lang="en-US" sz="2400" dirty="0" smtClean="0"/>
              <a:t> is a flamboyant Gothic. </a:t>
            </a:r>
          </a:p>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230188"/>
            <a:ext cx="3505200" cy="1329595"/>
          </a:xfrm>
        </p:spPr>
        <p:txBody>
          <a:bodyPr/>
          <a:lstStyle/>
          <a:p>
            <a:pPr eaLnBrk="1" hangingPunct="1"/>
            <a:r>
              <a:rPr lang="en-US" sz="2400" b="1" dirty="0" smtClean="0"/>
              <a:t>St. Denis </a:t>
            </a:r>
            <a:br>
              <a:rPr lang="en-US" sz="2400" b="1" dirty="0" smtClean="0"/>
            </a:br>
            <a:r>
              <a:rPr lang="en-US" sz="2400" b="1" dirty="0" smtClean="0"/>
              <a:t>France</a:t>
            </a:r>
            <a:br>
              <a:rPr lang="en-US" sz="2400" b="1" dirty="0" smtClean="0"/>
            </a:br>
            <a:r>
              <a:rPr lang="en-US" sz="2400" b="1" dirty="0" smtClean="0"/>
              <a:t>Early Gothic</a:t>
            </a:r>
            <a:br>
              <a:rPr lang="en-US" sz="2400" b="1" dirty="0" smtClean="0"/>
            </a:br>
            <a:r>
              <a:rPr lang="en-US" sz="2400" b="1" dirty="0" smtClean="0"/>
              <a:t>1144</a:t>
            </a:r>
          </a:p>
        </p:txBody>
      </p:sp>
      <p:sp>
        <p:nvSpPr>
          <p:cNvPr id="8195" name="Rectangle 3"/>
          <p:cNvSpPr>
            <a:spLocks noGrp="1" noChangeArrowheads="1"/>
          </p:cNvSpPr>
          <p:nvPr>
            <p:ph type="body" idx="1"/>
          </p:nvPr>
        </p:nvSpPr>
        <p:spPr>
          <a:xfrm>
            <a:off x="381000" y="1844320"/>
            <a:ext cx="3429000" cy="5013680"/>
          </a:xfrm>
        </p:spPr>
        <p:style>
          <a:lnRef idx="1">
            <a:schemeClr val="dk1"/>
          </a:lnRef>
          <a:fillRef idx="3">
            <a:schemeClr val="dk1"/>
          </a:fillRef>
          <a:effectRef idx="2">
            <a:schemeClr val="dk1"/>
          </a:effectRef>
          <a:fontRef idx="minor">
            <a:schemeClr val="lt1"/>
          </a:fontRef>
        </p:style>
        <p:txBody>
          <a:bodyPr/>
          <a:lstStyle/>
          <a:p>
            <a:r>
              <a:rPr lang="en-US" sz="1800" dirty="0" smtClean="0"/>
              <a:t>First gothic building </a:t>
            </a:r>
          </a:p>
          <a:p>
            <a:r>
              <a:rPr lang="en-US" sz="1800" dirty="0" smtClean="0"/>
              <a:t>-Abbot </a:t>
            </a:r>
            <a:r>
              <a:rPr lang="en-US" sz="1800" dirty="0" err="1" smtClean="0"/>
              <a:t>Suger</a:t>
            </a:r>
            <a:r>
              <a:rPr lang="en-US" sz="1800" dirty="0" smtClean="0"/>
              <a:t>, the patron, wanted light filtered by stained glass to saturate the inside of the building </a:t>
            </a:r>
          </a:p>
          <a:p>
            <a:r>
              <a:rPr lang="en-US" sz="1800" dirty="0" smtClean="0"/>
              <a:t>-Rib vaults start at the ceiling and travel down to the capitals, the columns are round and unarticulated </a:t>
            </a:r>
          </a:p>
          <a:p>
            <a:r>
              <a:rPr lang="en-US" sz="1800" dirty="0" smtClean="0"/>
              <a:t>-Pointed arches </a:t>
            </a:r>
          </a:p>
          <a:p>
            <a:r>
              <a:rPr lang="en-US" sz="1800" dirty="0" smtClean="0"/>
              <a:t>-Moves away form the demarcation of spaces in the Romanesque period and embraces a more organic feel, which creates a continuous space as the spaces flow into each other.</a:t>
            </a:r>
          </a:p>
          <a:p>
            <a:r>
              <a:rPr lang="en-US" sz="1800" dirty="0" smtClean="0"/>
              <a:t>-minimizes mass and weight on the interior</a:t>
            </a:r>
          </a:p>
        </p:txBody>
      </p:sp>
      <p:pic>
        <p:nvPicPr>
          <p:cNvPr id="8196" name="Picture 6" descr="http://ihome.cuhk.edu.hk/~b102063/images_tour/Saint%20Denis%20Basilica.jpg"/>
          <p:cNvPicPr>
            <a:picLocks noChangeAspect="1" noChangeArrowheads="1"/>
          </p:cNvPicPr>
          <p:nvPr/>
        </p:nvPicPr>
        <p:blipFill>
          <a:blip r:embed="rId2" cstate="print"/>
          <a:srcRect/>
          <a:stretch>
            <a:fillRect/>
          </a:stretch>
        </p:blipFill>
        <p:spPr bwMode="auto">
          <a:xfrm>
            <a:off x="3886200" y="50800"/>
            <a:ext cx="5105400" cy="6807200"/>
          </a:xfrm>
          <a:prstGeom prst="rect">
            <a:avLst/>
          </a:prstGeom>
          <a:noFill/>
          <a:ln w="9525">
            <a:noFill/>
            <a:miter lim="800000"/>
            <a:headEnd/>
            <a:tailEnd/>
          </a:ln>
        </p:spPr>
      </p:pic>
      <p:pic>
        <p:nvPicPr>
          <p:cNvPr id="50178" name="Picture 2" descr="http://www.students.sbc.edu/vandergriff04/Gothic%20Materialism/St.%20Denis%202.jpg"/>
          <p:cNvPicPr>
            <a:picLocks noChangeAspect="1" noChangeArrowheads="1"/>
          </p:cNvPicPr>
          <p:nvPr/>
        </p:nvPicPr>
        <p:blipFill>
          <a:blip r:embed="rId3" cstate="print"/>
          <a:srcRect/>
          <a:stretch>
            <a:fillRect/>
          </a:stretch>
        </p:blipFill>
        <p:spPr bwMode="auto">
          <a:xfrm>
            <a:off x="4099942" y="152400"/>
            <a:ext cx="4882134" cy="65532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ox(in)">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ox(in)">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0178"/>
                                        </p:tgtEl>
                                        <p:attrNameLst>
                                          <p:attrName>style.visibility</p:attrName>
                                        </p:attrNameLst>
                                      </p:cBhvr>
                                      <p:to>
                                        <p:strVal val="visible"/>
                                      </p:to>
                                    </p:set>
                                    <p:animEffect transition="in" filter="dissolve">
                                      <p:cBhvr>
                                        <p:cTn id="17" dur="500"/>
                                        <p:tgtEl>
                                          <p:spTgt spid="5017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8195">
                                            <p:txEl>
                                              <p:pRg st="2" end="2"/>
                                            </p:txEl>
                                          </p:spTgt>
                                        </p:tgtEl>
                                        <p:attrNameLst>
                                          <p:attrName>style.visibility</p:attrName>
                                        </p:attrNameLst>
                                      </p:cBhvr>
                                      <p:to>
                                        <p:strVal val="visible"/>
                                      </p:to>
                                    </p:set>
                                    <p:animEffect transition="in" filter="box(in)">
                                      <p:cBhvr>
                                        <p:cTn id="22" dur="500"/>
                                        <p:tgtEl>
                                          <p:spTgt spid="819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8195">
                                            <p:txEl>
                                              <p:pRg st="3" end="3"/>
                                            </p:txEl>
                                          </p:spTgt>
                                        </p:tgtEl>
                                        <p:attrNameLst>
                                          <p:attrName>style.visibility</p:attrName>
                                        </p:attrNameLst>
                                      </p:cBhvr>
                                      <p:to>
                                        <p:strVal val="visible"/>
                                      </p:to>
                                    </p:set>
                                    <p:animEffect transition="in" filter="box(in)">
                                      <p:cBhvr>
                                        <p:cTn id="27" dur="500"/>
                                        <p:tgtEl>
                                          <p:spTgt spid="819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195">
                                            <p:txEl>
                                              <p:pRg st="4" end="4"/>
                                            </p:txEl>
                                          </p:spTgt>
                                        </p:tgtEl>
                                        <p:attrNameLst>
                                          <p:attrName>style.visibility</p:attrName>
                                        </p:attrNameLst>
                                      </p:cBhvr>
                                      <p:to>
                                        <p:strVal val="visible"/>
                                      </p:to>
                                    </p:set>
                                    <p:animEffect transition="in" filter="box(in)">
                                      <p:cBhvr>
                                        <p:cTn id="32" dur="500"/>
                                        <p:tgtEl>
                                          <p:spTgt spid="819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8195">
                                            <p:txEl>
                                              <p:pRg st="5" end="5"/>
                                            </p:txEl>
                                          </p:spTgt>
                                        </p:tgtEl>
                                        <p:attrNameLst>
                                          <p:attrName>style.visibility</p:attrName>
                                        </p:attrNameLst>
                                      </p:cBhvr>
                                      <p:to>
                                        <p:strVal val="visible"/>
                                      </p:to>
                                    </p:set>
                                    <p:animEffect transition="in" filter="box(in)">
                                      <p:cBhvr>
                                        <p:cTn id="37" dur="500"/>
                                        <p:tgtEl>
                                          <p:spTgt spid="8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01430f"/>
          <p:cNvPicPr>
            <a:picLocks noChangeAspect="1" noChangeArrowheads="1"/>
          </p:cNvPicPr>
          <p:nvPr/>
        </p:nvPicPr>
        <p:blipFill>
          <a:blip r:embed="rId3" cstate="print"/>
          <a:srcRect/>
          <a:stretch>
            <a:fillRect/>
          </a:stretch>
        </p:blipFill>
        <p:spPr bwMode="auto">
          <a:xfrm>
            <a:off x="0" y="0"/>
            <a:ext cx="5029200" cy="3352800"/>
          </a:xfrm>
          <a:prstGeom prst="rect">
            <a:avLst/>
          </a:prstGeom>
          <a:noFill/>
          <a:ln w="9525">
            <a:noFill/>
            <a:miter lim="800000"/>
            <a:headEnd/>
            <a:tailEnd/>
          </a:ln>
        </p:spPr>
      </p:pic>
      <p:pic>
        <p:nvPicPr>
          <p:cNvPr id="9219" name="Picture 3" descr="Plans of crypt (top) &amp; choir (bottom) of St.-Denis">
            <a:hlinkClick r:id="rId4"/>
          </p:cNvPr>
          <p:cNvPicPr>
            <a:picLocks noChangeAspect="1" noChangeArrowheads="1"/>
          </p:cNvPicPr>
          <p:nvPr/>
        </p:nvPicPr>
        <p:blipFill>
          <a:blip r:embed="rId5" cstate="print"/>
          <a:srcRect/>
          <a:stretch>
            <a:fillRect/>
          </a:stretch>
        </p:blipFill>
        <p:spPr bwMode="auto">
          <a:xfrm>
            <a:off x="5245100" y="0"/>
            <a:ext cx="3898900" cy="6553200"/>
          </a:xfrm>
          <a:prstGeom prst="rect">
            <a:avLst/>
          </a:prstGeom>
          <a:noFill/>
          <a:ln w="9525">
            <a:noFill/>
            <a:miter lim="800000"/>
            <a:headEnd/>
            <a:tailEnd/>
          </a:ln>
        </p:spPr>
      </p:pic>
      <p:pic>
        <p:nvPicPr>
          <p:cNvPr id="9220" name="Picture 5" descr="St-Denis-rose-window-jt"/>
          <p:cNvPicPr>
            <a:picLocks noChangeAspect="1" noChangeArrowheads="1"/>
          </p:cNvPicPr>
          <p:nvPr/>
        </p:nvPicPr>
        <p:blipFill>
          <a:blip r:embed="rId6" cstate="print"/>
          <a:srcRect/>
          <a:stretch>
            <a:fillRect/>
          </a:stretch>
        </p:blipFill>
        <p:spPr bwMode="auto">
          <a:xfrm>
            <a:off x="533400" y="3429000"/>
            <a:ext cx="3886200" cy="33305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230188"/>
            <a:ext cx="3733800" cy="997196"/>
          </a:xfrm>
        </p:spPr>
        <p:txBody>
          <a:bodyPr/>
          <a:lstStyle/>
          <a:p>
            <a:r>
              <a:rPr lang="en-US" sz="2400" b="1" dirty="0"/>
              <a:t>"The dull mind rises to truth through that which is material."  -Abbot </a:t>
            </a:r>
            <a:r>
              <a:rPr lang="en-US" sz="2400" b="1" dirty="0" err="1"/>
              <a:t>Suger</a:t>
            </a:r>
            <a:endParaRPr lang="en-US" sz="2400" dirty="0" smtClean="0"/>
          </a:p>
        </p:txBody>
      </p:sp>
      <p:sp>
        <p:nvSpPr>
          <p:cNvPr id="10243" name="Rectangle 3"/>
          <p:cNvSpPr>
            <a:spLocks noGrp="1" noChangeArrowheads="1"/>
          </p:cNvSpPr>
          <p:nvPr>
            <p:ph type="body" idx="1"/>
          </p:nvPr>
        </p:nvSpPr>
        <p:spPr>
          <a:xfrm>
            <a:off x="381000" y="1412875"/>
            <a:ext cx="4953000" cy="4745915"/>
          </a:xfrm>
        </p:spPr>
        <p:style>
          <a:lnRef idx="1">
            <a:schemeClr val="accent6"/>
          </a:lnRef>
          <a:fillRef idx="3">
            <a:schemeClr val="accent6"/>
          </a:fillRef>
          <a:effectRef idx="2">
            <a:schemeClr val="accent6"/>
          </a:effectRef>
          <a:fontRef idx="minor">
            <a:schemeClr val="lt1"/>
          </a:fontRef>
        </p:style>
        <p:txBody>
          <a:bodyPr/>
          <a:lstStyle/>
          <a:p>
            <a:r>
              <a:rPr lang="en-US" sz="2000" dirty="0" err="1" smtClean="0"/>
              <a:t>Suger</a:t>
            </a:r>
            <a:r>
              <a:rPr lang="en-US" sz="2000" dirty="0" smtClean="0"/>
              <a:t> believed that art is made for the honor of God and the saints</a:t>
            </a:r>
          </a:p>
          <a:p>
            <a:r>
              <a:rPr lang="en-US" sz="2000" dirty="0" smtClean="0"/>
              <a:t>In addition, </a:t>
            </a:r>
            <a:r>
              <a:rPr lang="en-US" sz="2000" dirty="0" err="1" smtClean="0"/>
              <a:t>Suger</a:t>
            </a:r>
            <a:r>
              <a:rPr lang="en-US" sz="2000" dirty="0" smtClean="0"/>
              <a:t> felt that there is a reciprocal relationship between the celestial and the terrestrial in art. </a:t>
            </a:r>
          </a:p>
          <a:p>
            <a:r>
              <a:rPr lang="en-US" sz="2000" dirty="0" smtClean="0"/>
              <a:t> Essentially, the theory is based on the idea of returning to God a part of what God has already given (thus, through the use of precious materials, stone, etc; the materials themselves possess sacred virtues).</a:t>
            </a:r>
          </a:p>
          <a:p>
            <a:r>
              <a:rPr lang="en-US" sz="2000" dirty="0" smtClean="0"/>
              <a:t>  </a:t>
            </a:r>
            <a:r>
              <a:rPr lang="en-US" sz="2000" dirty="0" err="1" smtClean="0"/>
              <a:t>Suger</a:t>
            </a:r>
            <a:r>
              <a:rPr lang="en-US" sz="2000" dirty="0" smtClean="0"/>
              <a:t> supported the idea that a material representation had the ability to raise one's senses to a vision of the eternal ideal, "urging us onward from the material to the immaterial"</a:t>
            </a:r>
          </a:p>
          <a:p>
            <a:endParaRPr lang="en-US" sz="2400" dirty="0" smtClean="0"/>
          </a:p>
        </p:txBody>
      </p:sp>
      <p:pic>
        <p:nvPicPr>
          <p:cNvPr id="10244" name="Picture 5" descr="StDen"/>
          <p:cNvPicPr>
            <a:picLocks noChangeAspect="1" noChangeArrowheads="1"/>
          </p:cNvPicPr>
          <p:nvPr/>
        </p:nvPicPr>
        <p:blipFill>
          <a:blip r:embed="rId3" cstate="print"/>
          <a:srcRect/>
          <a:stretch>
            <a:fillRect/>
          </a:stretch>
        </p:blipFill>
        <p:spPr bwMode="auto">
          <a:xfrm>
            <a:off x="5410200" y="228600"/>
            <a:ext cx="3429000" cy="5109789"/>
          </a:xfrm>
          <a:prstGeom prst="rect">
            <a:avLst/>
          </a:prstGeom>
          <a:noFill/>
          <a:ln w="9525">
            <a:noFill/>
            <a:miter lim="800000"/>
            <a:headEnd/>
            <a:tailEnd/>
          </a:ln>
        </p:spPr>
      </p:pic>
      <p:pic>
        <p:nvPicPr>
          <p:cNvPr id="47106" name="Picture 2" descr="http://www.students.sbc.edu/vandergriff04/Gothic%20Materialism/SugerGlass.jpeg"/>
          <p:cNvPicPr>
            <a:picLocks noChangeAspect="1" noChangeArrowheads="1"/>
          </p:cNvPicPr>
          <p:nvPr/>
        </p:nvPicPr>
        <p:blipFill>
          <a:blip r:embed="rId4" cstate="print"/>
          <a:srcRect/>
          <a:stretch>
            <a:fillRect/>
          </a:stretch>
        </p:blipFill>
        <p:spPr bwMode="auto">
          <a:xfrm>
            <a:off x="5457825" y="838200"/>
            <a:ext cx="3686175" cy="366712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dissolve">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Effect transition="in" filter="dissolve">
                                      <p:cBhvr>
                                        <p:cTn id="12" dur="500"/>
                                        <p:tgtEl>
                                          <p:spTgt spid="102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243">
                                            <p:txEl>
                                              <p:pRg st="1" end="1"/>
                                            </p:txEl>
                                          </p:spTgt>
                                        </p:tgtEl>
                                        <p:attrNameLst>
                                          <p:attrName>style.visibility</p:attrName>
                                        </p:attrNameLst>
                                      </p:cBhvr>
                                      <p:to>
                                        <p:strVal val="visible"/>
                                      </p:to>
                                    </p:set>
                                    <p:animEffect transition="in" filter="dissolve">
                                      <p:cBhvr>
                                        <p:cTn id="17" dur="500"/>
                                        <p:tgtEl>
                                          <p:spTgt spid="1024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243">
                                            <p:txEl>
                                              <p:pRg st="2" end="2"/>
                                            </p:txEl>
                                          </p:spTgt>
                                        </p:tgtEl>
                                        <p:attrNameLst>
                                          <p:attrName>style.visibility</p:attrName>
                                        </p:attrNameLst>
                                      </p:cBhvr>
                                      <p:to>
                                        <p:strVal val="visible"/>
                                      </p:to>
                                    </p:set>
                                    <p:animEffect transition="in" filter="dissolve">
                                      <p:cBhvr>
                                        <p:cTn id="22" dur="500"/>
                                        <p:tgtEl>
                                          <p:spTgt spid="1024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Effect transition="in" filter="dissolve">
                                      <p:cBhvr>
                                        <p:cTn id="27"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rtlCol="0">
            <a:normAutofit fontScale="90000"/>
          </a:bodyPr>
          <a:lstStyle/>
          <a:p>
            <a:pPr fontAlgn="auto">
              <a:spcAft>
                <a:spcPts val="0"/>
              </a:spcAft>
              <a:defRPr/>
            </a:pPr>
            <a:r>
              <a:rPr lang="en-US" dirty="0" smtClean="0">
                <a:latin typeface="High Tower Text" pitchFamily="18" charset="0"/>
              </a:rPr>
              <a:t>Early Gothic-Abbott Suger</a:t>
            </a:r>
            <a:endParaRPr lang="en-US" dirty="0">
              <a:latin typeface="High Tower Text" pitchFamily="18" charset="0"/>
            </a:endParaRPr>
          </a:p>
        </p:txBody>
      </p:sp>
      <p:sp>
        <p:nvSpPr>
          <p:cNvPr id="3" name="Content Placeholder 2"/>
          <p:cNvSpPr>
            <a:spLocks noGrp="1"/>
          </p:cNvSpPr>
          <p:nvPr>
            <p:ph idx="1"/>
          </p:nvPr>
        </p:nvSpPr>
        <p:spPr>
          <a:xfrm>
            <a:off x="0" y="838200"/>
            <a:ext cx="5181600" cy="3200400"/>
          </a:xfrm>
        </p:spPr>
        <p:style>
          <a:lnRef idx="1">
            <a:schemeClr val="dk1"/>
          </a:lnRef>
          <a:fillRef idx="3">
            <a:schemeClr val="dk1"/>
          </a:fillRef>
          <a:effectRef idx="2">
            <a:schemeClr val="dk1"/>
          </a:effectRef>
          <a:fontRef idx="minor">
            <a:schemeClr val="lt1"/>
          </a:fontRef>
        </p:style>
        <p:txBody>
          <a:bodyPr rtlCol="0">
            <a:normAutofit fontScale="47500" lnSpcReduction="20000"/>
          </a:bodyPr>
          <a:lstStyle/>
          <a:p>
            <a:pPr fontAlgn="auto">
              <a:spcAft>
                <a:spcPts val="0"/>
              </a:spcAft>
              <a:buFont typeface="Arial" pitchFamily="34" charset="0"/>
              <a:buChar char="•"/>
              <a:defRPr/>
            </a:pPr>
            <a:r>
              <a:rPr lang="en-US" sz="5100" dirty="0" smtClean="0">
                <a:latin typeface="High Tower Text" pitchFamily="18" charset="0"/>
              </a:rPr>
              <a:t>the spiritual nature of light.</a:t>
            </a:r>
          </a:p>
          <a:p>
            <a:pPr fontAlgn="auto">
              <a:spcAft>
                <a:spcPts val="0"/>
              </a:spcAft>
              <a:buFont typeface="Arial" pitchFamily="34" charset="0"/>
              <a:buChar char="•"/>
              <a:defRPr/>
            </a:pPr>
            <a:r>
              <a:rPr lang="en-US" sz="5100" dirty="0" smtClean="0">
                <a:latin typeface="High Tower Text" pitchFamily="18" charset="0"/>
              </a:rPr>
              <a:t>The lightening of the structure allowed for larger stained glass windows to flood the interior with mystical light.</a:t>
            </a:r>
          </a:p>
          <a:p>
            <a:pPr fontAlgn="auto">
              <a:spcAft>
                <a:spcPts val="0"/>
              </a:spcAft>
              <a:buFont typeface="Arial" pitchFamily="34" charset="0"/>
              <a:buChar char="•"/>
              <a:defRPr/>
            </a:pPr>
            <a:r>
              <a:rPr lang="en-US" sz="5100" dirty="0" smtClean="0">
                <a:latin typeface="High Tower Text" pitchFamily="18" charset="0"/>
              </a:rPr>
              <a:t>New architectural innovations</a:t>
            </a:r>
          </a:p>
          <a:p>
            <a:pPr lvl="1" fontAlgn="auto">
              <a:spcAft>
                <a:spcPts val="0"/>
              </a:spcAft>
              <a:buFont typeface="Arial" pitchFamily="34" charset="0"/>
              <a:buChar char="–"/>
              <a:defRPr/>
            </a:pPr>
            <a:r>
              <a:rPr lang="en-US" sz="3800" dirty="0" smtClean="0">
                <a:latin typeface="High Tower Text" pitchFamily="18" charset="0"/>
              </a:rPr>
              <a:t>Flying buttress</a:t>
            </a:r>
          </a:p>
          <a:p>
            <a:pPr lvl="1" fontAlgn="auto">
              <a:spcAft>
                <a:spcPts val="0"/>
              </a:spcAft>
              <a:buFont typeface="Arial" pitchFamily="34" charset="0"/>
              <a:buChar char="–"/>
              <a:defRPr/>
            </a:pPr>
            <a:r>
              <a:rPr lang="en-US" sz="3800" dirty="0" smtClean="0">
                <a:latin typeface="High Tower Text" pitchFamily="18" charset="0"/>
              </a:rPr>
              <a:t>Pointed arch</a:t>
            </a:r>
          </a:p>
          <a:p>
            <a:pPr lvl="1" fontAlgn="auto">
              <a:spcAft>
                <a:spcPts val="0"/>
              </a:spcAft>
              <a:buFont typeface="Arial" pitchFamily="34" charset="0"/>
              <a:buChar char="–"/>
              <a:defRPr/>
            </a:pPr>
            <a:r>
              <a:rPr lang="en-US" sz="3800" dirty="0" smtClean="0">
                <a:latin typeface="High Tower Text" pitchFamily="18" charset="0"/>
              </a:rPr>
              <a:t>Stain Glass</a:t>
            </a:r>
          </a:p>
          <a:p>
            <a:pPr lvl="1" fontAlgn="auto">
              <a:spcAft>
                <a:spcPts val="0"/>
              </a:spcAft>
              <a:buFont typeface="Arial" pitchFamily="34" charset="0"/>
              <a:buChar char="–"/>
              <a:defRPr/>
            </a:pPr>
            <a:r>
              <a:rPr lang="en-US" sz="3800" dirty="0" smtClean="0">
                <a:latin typeface="High Tower Text" pitchFamily="18" charset="0"/>
              </a:rPr>
              <a:t>Rib vaults</a:t>
            </a:r>
          </a:p>
          <a:p>
            <a:pPr lvl="1" fontAlgn="auto">
              <a:spcAft>
                <a:spcPts val="0"/>
              </a:spcAft>
              <a:buFont typeface="Arial" pitchFamily="34" charset="0"/>
              <a:buChar char="–"/>
              <a:defRPr/>
            </a:pPr>
            <a:r>
              <a:rPr lang="en-US" sz="3800" dirty="0" smtClean="0">
                <a:latin typeface="High Tower Text" pitchFamily="18" charset="0"/>
              </a:rPr>
              <a:t>Rectangular bays</a:t>
            </a:r>
          </a:p>
          <a:p>
            <a:pPr fontAlgn="auto">
              <a:spcAft>
                <a:spcPts val="0"/>
              </a:spcAft>
              <a:buFont typeface="Arial" pitchFamily="34" charset="0"/>
              <a:buChar char="•"/>
              <a:defRPr/>
            </a:pPr>
            <a:endParaRPr lang="en-US" dirty="0">
              <a:latin typeface="High Tower Text" pitchFamily="18" charset="0"/>
            </a:endParaRPr>
          </a:p>
        </p:txBody>
      </p:sp>
      <p:pic>
        <p:nvPicPr>
          <p:cNvPr id="6148" name="Picture 4" descr="St"/>
          <p:cNvPicPr>
            <a:picLocks noChangeAspect="1" noChangeArrowheads="1"/>
          </p:cNvPicPr>
          <p:nvPr/>
        </p:nvPicPr>
        <p:blipFill>
          <a:blip r:embed="rId2" cstate="print"/>
          <a:srcRect/>
          <a:stretch>
            <a:fillRect/>
          </a:stretch>
        </p:blipFill>
        <p:spPr bwMode="auto">
          <a:xfrm>
            <a:off x="5130800" y="685800"/>
            <a:ext cx="4013200" cy="6172200"/>
          </a:xfrm>
          <a:prstGeom prst="rect">
            <a:avLst/>
          </a:prstGeom>
          <a:noFill/>
          <a:ln w="9525">
            <a:noFill/>
            <a:miter lim="800000"/>
            <a:headEnd/>
            <a:tailEnd/>
          </a:ln>
        </p:spPr>
      </p:pic>
      <p:pic>
        <p:nvPicPr>
          <p:cNvPr id="6149" name="Picture 10" descr="http://static.panoramio.com/photos/original/611197.jpg"/>
          <p:cNvPicPr>
            <a:picLocks noChangeAspect="1" noChangeArrowheads="1"/>
          </p:cNvPicPr>
          <p:nvPr/>
        </p:nvPicPr>
        <p:blipFill>
          <a:blip r:embed="rId3" cstate="print"/>
          <a:srcRect/>
          <a:stretch>
            <a:fillRect/>
          </a:stretch>
        </p:blipFill>
        <p:spPr bwMode="auto">
          <a:xfrm>
            <a:off x="685800" y="4043363"/>
            <a:ext cx="4038600" cy="2814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8"/>
            <a:ext cx="4114800" cy="1495794"/>
          </a:xfrm>
        </p:spPr>
        <p:txBody>
          <a:bodyPr/>
          <a:lstStyle/>
          <a:p>
            <a:r>
              <a:rPr lang="en-US" sz="2000" b="1" dirty="0" smtClean="0"/>
              <a:t>Notre-Dame de Paris</a:t>
            </a:r>
            <a:br>
              <a:rPr lang="en-US" sz="2000" b="1" dirty="0" smtClean="0"/>
            </a:br>
            <a:r>
              <a:rPr lang="en-US" sz="2000" b="1" dirty="0" smtClean="0"/>
              <a:t>Paris France</a:t>
            </a:r>
            <a:br>
              <a:rPr lang="en-US" sz="2000" b="1" dirty="0" smtClean="0"/>
            </a:br>
            <a:r>
              <a:rPr lang="en-US" sz="2000" b="1" dirty="0" smtClean="0"/>
              <a:t>Early Gothic</a:t>
            </a:r>
            <a:br>
              <a:rPr lang="en-US" sz="2000" b="1" dirty="0" smtClean="0"/>
            </a:br>
            <a:r>
              <a:rPr lang="en-US" sz="2000" b="1" dirty="0" smtClean="0"/>
              <a:t>1180-1200</a:t>
            </a:r>
            <a:r>
              <a:rPr lang="en-US" sz="2800" dirty="0" smtClean="0"/>
              <a:t/>
            </a:r>
            <a:br>
              <a:rPr lang="en-US" sz="2800" dirty="0" smtClean="0"/>
            </a:br>
            <a:endParaRPr lang="en-US" sz="2800" dirty="0"/>
          </a:p>
        </p:txBody>
      </p:sp>
      <p:sp>
        <p:nvSpPr>
          <p:cNvPr id="5" name="Content Placeholder 4"/>
          <p:cNvSpPr>
            <a:spLocks noGrp="1"/>
          </p:cNvSpPr>
          <p:nvPr>
            <p:ph sz="half" idx="1"/>
          </p:nvPr>
        </p:nvSpPr>
        <p:spPr>
          <a:xfrm>
            <a:off x="381000" y="1411553"/>
            <a:ext cx="4114800" cy="4985980"/>
          </a:xfrm>
        </p:spPr>
        <p:style>
          <a:lnRef idx="1">
            <a:schemeClr val="accent4"/>
          </a:lnRef>
          <a:fillRef idx="2">
            <a:schemeClr val="accent4"/>
          </a:fillRef>
          <a:effectRef idx="1">
            <a:schemeClr val="accent4"/>
          </a:effectRef>
          <a:fontRef idx="minor">
            <a:schemeClr val="dk1"/>
          </a:fontRef>
        </p:style>
        <p:txBody>
          <a:bodyPr/>
          <a:lstStyle/>
          <a:p>
            <a:r>
              <a:rPr lang="en-US" sz="2000" dirty="0" smtClean="0"/>
              <a:t>-Flying buttresses first used on a large scale here </a:t>
            </a:r>
          </a:p>
          <a:p>
            <a:r>
              <a:rPr lang="en-US" sz="2000" dirty="0" smtClean="0"/>
              <a:t>-early gothic building; rib vaults start at the ceiling and go down as far as the capitals on the columns </a:t>
            </a:r>
          </a:p>
          <a:p>
            <a:r>
              <a:rPr lang="en-US" sz="2000" dirty="0" smtClean="0"/>
              <a:t>-</a:t>
            </a:r>
            <a:r>
              <a:rPr lang="en-US" sz="2000" dirty="0" err="1" smtClean="0"/>
              <a:t>Sexparte</a:t>
            </a:r>
            <a:r>
              <a:rPr lang="en-US" sz="2000" dirty="0" smtClean="0"/>
              <a:t> or six part vaults </a:t>
            </a:r>
          </a:p>
          <a:p>
            <a:r>
              <a:rPr lang="en-US" sz="2000" dirty="0" smtClean="0"/>
              <a:t>-Vaults span two bays </a:t>
            </a:r>
          </a:p>
          <a:p>
            <a:r>
              <a:rPr lang="en-US" sz="2000" dirty="0" smtClean="0"/>
              <a:t>-Façade</a:t>
            </a:r>
          </a:p>
          <a:p>
            <a:pPr lvl="0"/>
            <a:r>
              <a:rPr lang="en-US" sz="2000" dirty="0" smtClean="0"/>
              <a:t>First floor portal sculpture </a:t>
            </a:r>
          </a:p>
          <a:p>
            <a:pPr lvl="0"/>
            <a:r>
              <a:rPr lang="en-US" sz="2000" dirty="0" smtClean="0"/>
              <a:t>Second floor a “kings” gallery with 28 kings form the Old Testament </a:t>
            </a:r>
          </a:p>
          <a:p>
            <a:pPr lvl="0"/>
            <a:r>
              <a:rPr lang="en-US" sz="2000" dirty="0" smtClean="0"/>
              <a:t>Third floor rose window 30 feet across</a:t>
            </a:r>
          </a:p>
          <a:p>
            <a:pPr lvl="0"/>
            <a:r>
              <a:rPr lang="en-US" sz="2000" dirty="0" smtClean="0"/>
              <a:t>Fourth floor hanging space for bells (and hunchbacks </a:t>
            </a:r>
            <a:r>
              <a:rPr lang="en-US" sz="2000" dirty="0" smtClean="0">
                <a:sym typeface="Wingdings"/>
              </a:rPr>
              <a:t></a:t>
            </a:r>
            <a:r>
              <a:rPr lang="en-US" sz="2000" dirty="0" smtClean="0"/>
              <a:t>)</a:t>
            </a:r>
          </a:p>
          <a:p>
            <a:r>
              <a:rPr lang="en-US" sz="2000" dirty="0" smtClean="0"/>
              <a:t>Fifth floor bell towers </a:t>
            </a:r>
            <a:endParaRPr lang="en-US" sz="2000" dirty="0"/>
          </a:p>
        </p:txBody>
      </p:sp>
      <p:sp>
        <p:nvSpPr>
          <p:cNvPr id="6" name="Content Placeholder 5"/>
          <p:cNvSpPr>
            <a:spLocks noGrp="1"/>
          </p:cNvSpPr>
          <p:nvPr>
            <p:ph sz="half" idx="2"/>
          </p:nvPr>
        </p:nvSpPr>
        <p:spPr/>
        <p:txBody>
          <a:bodyPr/>
          <a:lstStyle/>
          <a:p>
            <a:endParaRPr lang="en-US"/>
          </a:p>
        </p:txBody>
      </p:sp>
      <p:pic>
        <p:nvPicPr>
          <p:cNvPr id="7" name="Picture 7" descr="Notre-Dame Cathedral Paris"/>
          <p:cNvPicPr>
            <a:picLocks noChangeAspect="1" noChangeArrowheads="1"/>
          </p:cNvPicPr>
          <p:nvPr/>
        </p:nvPicPr>
        <p:blipFill>
          <a:blip r:embed="rId2" cstate="print"/>
          <a:srcRect/>
          <a:stretch>
            <a:fillRect/>
          </a:stretch>
        </p:blipFill>
        <p:spPr bwMode="auto">
          <a:xfrm>
            <a:off x="4627563" y="685800"/>
            <a:ext cx="4516437" cy="5486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dissolv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dissolv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dissolv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dissolve">
                                      <p:cBhvr>
                                        <p:cTn id="5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endParaRPr lang="en-US" smtClean="0"/>
          </a:p>
        </p:txBody>
      </p:sp>
      <p:sp>
        <p:nvSpPr>
          <p:cNvPr id="2051" name="Rectangle 3"/>
          <p:cNvSpPr>
            <a:spLocks noGrp="1" noChangeArrowheads="1"/>
          </p:cNvSpPr>
          <p:nvPr>
            <p:ph type="body" idx="1"/>
          </p:nvPr>
        </p:nvSpPr>
        <p:spPr/>
        <p:txBody>
          <a:bodyPr/>
          <a:lstStyle/>
          <a:p>
            <a:pPr eaLnBrk="1" hangingPunct="1"/>
            <a:endParaRPr lang="en-US" smtClean="0"/>
          </a:p>
        </p:txBody>
      </p:sp>
      <p:pic>
        <p:nvPicPr>
          <p:cNvPr id="2052" name="Picture 4" descr="17-12alt"/>
          <p:cNvPicPr>
            <a:picLocks noChangeAspect="1" noChangeArrowheads="1"/>
          </p:cNvPicPr>
          <p:nvPr/>
        </p:nvPicPr>
        <p:blipFill>
          <a:blip r:embed="rId3" cstate="print"/>
          <a:srcRect/>
          <a:stretch>
            <a:fillRect/>
          </a:stretch>
        </p:blipFill>
        <p:spPr bwMode="auto">
          <a:xfrm>
            <a:off x="155575" y="46038"/>
            <a:ext cx="4389438" cy="6583362"/>
          </a:xfrm>
          <a:prstGeom prst="rect">
            <a:avLst/>
          </a:prstGeom>
          <a:noFill/>
          <a:ln w="9525">
            <a:noFill/>
            <a:miter lim="800000"/>
            <a:headEnd/>
            <a:tailEnd/>
          </a:ln>
        </p:spPr>
      </p:pic>
      <p:pic>
        <p:nvPicPr>
          <p:cNvPr id="2053" name="Picture 5" descr="17-13alt"/>
          <p:cNvPicPr>
            <a:picLocks noChangeAspect="1" noChangeArrowheads="1"/>
          </p:cNvPicPr>
          <p:nvPr/>
        </p:nvPicPr>
        <p:blipFill>
          <a:blip r:embed="rId4" cstate="print"/>
          <a:srcRect/>
          <a:stretch>
            <a:fillRect/>
          </a:stretch>
        </p:blipFill>
        <p:spPr bwMode="auto">
          <a:xfrm>
            <a:off x="4648200" y="76200"/>
            <a:ext cx="4330700" cy="6629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en-US" smtClean="0"/>
          </a:p>
        </p:txBody>
      </p:sp>
      <p:sp>
        <p:nvSpPr>
          <p:cNvPr id="11267" name="Rectangle 3"/>
          <p:cNvSpPr>
            <a:spLocks noGrp="1" noChangeArrowheads="1"/>
          </p:cNvSpPr>
          <p:nvPr>
            <p:ph type="body" idx="1"/>
          </p:nvPr>
        </p:nvSpPr>
        <p:spPr/>
        <p:txBody>
          <a:bodyPr/>
          <a:lstStyle/>
          <a:p>
            <a:pPr eaLnBrk="1" hangingPunct="1"/>
            <a:endParaRPr lang="en-US" smtClean="0"/>
          </a:p>
        </p:txBody>
      </p:sp>
      <p:pic>
        <p:nvPicPr>
          <p:cNvPr id="11268" name="Picture 5" descr="Norte Dame"/>
          <p:cNvPicPr>
            <a:picLocks noChangeAspect="1" noChangeArrowheads="1"/>
          </p:cNvPicPr>
          <p:nvPr/>
        </p:nvPicPr>
        <p:blipFill>
          <a:blip r:embed="rId2" cstate="print"/>
          <a:srcRect/>
          <a:stretch>
            <a:fillRect/>
          </a:stretch>
        </p:blipFill>
        <p:spPr bwMode="auto">
          <a:xfrm>
            <a:off x="0" y="1317625"/>
            <a:ext cx="4495800" cy="3597275"/>
          </a:xfrm>
          <a:prstGeom prst="rect">
            <a:avLst/>
          </a:prstGeom>
          <a:noFill/>
          <a:ln w="9525">
            <a:noFill/>
            <a:miter lim="800000"/>
            <a:headEnd/>
            <a:tailEnd/>
          </a:ln>
        </p:spPr>
      </p:pic>
      <p:pic>
        <p:nvPicPr>
          <p:cNvPr id="11269" name="Picture 7" descr="Notre-Dame Cathedral Paris"/>
          <p:cNvPicPr>
            <a:picLocks noChangeAspect="1" noChangeArrowheads="1"/>
          </p:cNvPicPr>
          <p:nvPr/>
        </p:nvPicPr>
        <p:blipFill>
          <a:blip r:embed="rId3" cstate="print"/>
          <a:srcRect/>
          <a:stretch>
            <a:fillRect/>
          </a:stretch>
        </p:blipFill>
        <p:spPr bwMode="auto">
          <a:xfrm>
            <a:off x="4627563" y="685800"/>
            <a:ext cx="4516437" cy="5486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Watch the movie clip!</a:t>
            </a:r>
            <a:endParaRPr lang="en-US" dirty="0"/>
          </a:p>
        </p:txBody>
      </p:sp>
      <p:sp>
        <p:nvSpPr>
          <p:cNvPr id="5" name="Content Placeholder 4"/>
          <p:cNvSpPr>
            <a:spLocks noGrp="1"/>
          </p:cNvSpPr>
          <p:nvPr>
            <p:ph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smtClean="0"/>
          </a:p>
        </p:txBody>
      </p:sp>
      <p:sp>
        <p:nvSpPr>
          <p:cNvPr id="12291" name="Content Placeholder 2"/>
          <p:cNvSpPr>
            <a:spLocks noGrp="1"/>
          </p:cNvSpPr>
          <p:nvPr>
            <p:ph idx="1"/>
          </p:nvPr>
        </p:nvSpPr>
        <p:spPr/>
        <p:txBody>
          <a:bodyPr/>
          <a:lstStyle/>
          <a:p>
            <a:endParaRPr lang="en-US" smtClean="0"/>
          </a:p>
        </p:txBody>
      </p:sp>
      <p:pic>
        <p:nvPicPr>
          <p:cNvPr id="12292" name="Picture 2" descr="http://employees.oneonta.edu/farberas/arth/Images/109images/Romanesque/St_Sernin/aerial_view.jpg"/>
          <p:cNvPicPr>
            <a:picLocks noChangeAspect="1" noChangeArrowheads="1"/>
          </p:cNvPicPr>
          <p:nvPr/>
        </p:nvPicPr>
        <p:blipFill>
          <a:blip r:embed="rId2" cstate="print"/>
          <a:srcRect/>
          <a:stretch>
            <a:fillRect/>
          </a:stretch>
        </p:blipFill>
        <p:spPr bwMode="auto">
          <a:xfrm>
            <a:off x="3175" y="1524000"/>
            <a:ext cx="4645025" cy="3200400"/>
          </a:xfrm>
          <a:prstGeom prst="rect">
            <a:avLst/>
          </a:prstGeom>
          <a:noFill/>
          <a:ln w="9525">
            <a:noFill/>
            <a:miter lim="800000"/>
            <a:headEnd/>
            <a:tailEnd/>
          </a:ln>
        </p:spPr>
      </p:pic>
      <p:pic>
        <p:nvPicPr>
          <p:cNvPr id="12293" name="Picture 5" descr="Norte Dame"/>
          <p:cNvPicPr>
            <a:picLocks noChangeAspect="1" noChangeArrowheads="1"/>
          </p:cNvPicPr>
          <p:nvPr/>
        </p:nvPicPr>
        <p:blipFill>
          <a:blip r:embed="rId3" cstate="print"/>
          <a:srcRect/>
          <a:stretch>
            <a:fillRect/>
          </a:stretch>
        </p:blipFill>
        <p:spPr bwMode="auto">
          <a:xfrm>
            <a:off x="4648200" y="1295400"/>
            <a:ext cx="4495800" cy="35972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n-US" smtClean="0"/>
          </a:p>
        </p:txBody>
      </p:sp>
      <p:sp>
        <p:nvSpPr>
          <p:cNvPr id="13315" name="Rectangle 3"/>
          <p:cNvSpPr>
            <a:spLocks noGrp="1" noChangeArrowheads="1"/>
          </p:cNvSpPr>
          <p:nvPr>
            <p:ph type="body" idx="1"/>
          </p:nvPr>
        </p:nvSpPr>
        <p:spPr/>
        <p:txBody>
          <a:bodyPr/>
          <a:lstStyle/>
          <a:p>
            <a:pPr eaLnBrk="1" hangingPunct="1"/>
            <a:endParaRPr lang="en-US" smtClean="0"/>
          </a:p>
        </p:txBody>
      </p:sp>
      <p:pic>
        <p:nvPicPr>
          <p:cNvPr id="13316" name="Picture 4" descr="Gothic rib vault and the  domical vault systems">
            <a:hlinkClick r:id="rId3"/>
          </p:cNvPr>
          <p:cNvPicPr>
            <a:picLocks noChangeAspect="1" noChangeArrowheads="1"/>
          </p:cNvPicPr>
          <p:nvPr/>
        </p:nvPicPr>
        <p:blipFill>
          <a:blip r:embed="rId4" cstate="print"/>
          <a:srcRect/>
          <a:stretch>
            <a:fillRect/>
          </a:stretch>
        </p:blipFill>
        <p:spPr bwMode="auto">
          <a:xfrm>
            <a:off x="0" y="1371600"/>
            <a:ext cx="9144000" cy="38941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n-US" smtClean="0"/>
          </a:p>
        </p:txBody>
      </p:sp>
      <p:sp>
        <p:nvSpPr>
          <p:cNvPr id="14339" name="Rectangle 3"/>
          <p:cNvSpPr>
            <a:spLocks noGrp="1" noChangeArrowheads="1"/>
          </p:cNvSpPr>
          <p:nvPr>
            <p:ph type="body" idx="1"/>
          </p:nvPr>
        </p:nvSpPr>
        <p:spPr/>
        <p:txBody>
          <a:bodyPr/>
          <a:lstStyle/>
          <a:p>
            <a:pPr eaLnBrk="1" hangingPunct="1"/>
            <a:endParaRPr lang="en-US" smtClean="0"/>
          </a:p>
        </p:txBody>
      </p:sp>
      <p:pic>
        <p:nvPicPr>
          <p:cNvPr id="14340" name="Picture 5" descr="chartres023"/>
          <p:cNvPicPr>
            <a:picLocks noChangeAspect="1" noChangeArrowheads="1"/>
          </p:cNvPicPr>
          <p:nvPr/>
        </p:nvPicPr>
        <p:blipFill>
          <a:blip r:embed="rId3" cstate="print"/>
          <a:srcRect/>
          <a:stretch>
            <a:fillRect/>
          </a:stretch>
        </p:blipFill>
        <p:spPr bwMode="auto">
          <a:xfrm>
            <a:off x="0" y="53975"/>
            <a:ext cx="9144000" cy="6357938"/>
          </a:xfrm>
          <a:prstGeom prst="rect">
            <a:avLst/>
          </a:prstGeom>
          <a:noFill/>
          <a:ln w="9525">
            <a:noFill/>
            <a:miter lim="800000"/>
            <a:headEnd/>
            <a:tailEnd/>
          </a:ln>
        </p:spPr>
      </p:pic>
      <p:pic>
        <p:nvPicPr>
          <p:cNvPr id="52231" name="Picture 7" descr="slide014"/>
          <p:cNvPicPr>
            <a:picLocks noChangeAspect="1" noChangeArrowheads="1"/>
          </p:cNvPicPr>
          <p:nvPr/>
        </p:nvPicPr>
        <p:blipFill>
          <a:blip r:embed="rId4" cstate="print"/>
          <a:srcRect/>
          <a:stretch>
            <a:fillRect/>
          </a:stretch>
        </p:blipFill>
        <p:spPr bwMode="auto">
          <a:xfrm>
            <a:off x="2146300" y="0"/>
            <a:ext cx="48514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dissolve">
                                      <p:cBhvr>
                                        <p:cTn id="7" dur="500"/>
                                        <p:tgtEl>
                                          <p:spTgt spid="5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n-US" smtClean="0"/>
          </a:p>
        </p:txBody>
      </p:sp>
      <p:sp>
        <p:nvSpPr>
          <p:cNvPr id="15363" name="Rectangle 3"/>
          <p:cNvSpPr>
            <a:spLocks noGrp="1" noChangeArrowheads="1"/>
          </p:cNvSpPr>
          <p:nvPr>
            <p:ph type="body" idx="1"/>
          </p:nvPr>
        </p:nvSpPr>
        <p:spPr/>
        <p:txBody>
          <a:bodyPr/>
          <a:lstStyle/>
          <a:p>
            <a:pPr eaLnBrk="1" hangingPunct="1"/>
            <a:endParaRPr lang="en-US" smtClean="0"/>
          </a:p>
        </p:txBody>
      </p:sp>
      <p:pic>
        <p:nvPicPr>
          <p:cNvPr id="15364" name="Picture 5" descr="1127808905_33953fba9d"/>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37890" name="Picture 2" descr="http://upload.wikimedia.org/wikipedia/commons/thumb/e/ee/Cathedrale_Saint_Jean_Lyon_ceiling_over_nave.jpg/250px-Cathedrale_Saint_Jean_Lyon_ceiling_over_nave.jpg"/>
          <p:cNvPicPr>
            <a:picLocks noChangeAspect="1" noChangeArrowheads="1"/>
          </p:cNvPicPr>
          <p:nvPr/>
        </p:nvPicPr>
        <p:blipFill>
          <a:blip r:embed="rId4" cstate="print"/>
          <a:srcRect/>
          <a:stretch>
            <a:fillRect/>
          </a:stretch>
        </p:blipFill>
        <p:spPr bwMode="auto">
          <a:xfrm>
            <a:off x="387486" y="609600"/>
            <a:ext cx="7918314" cy="5954575"/>
          </a:xfrm>
          <a:prstGeom prst="rect">
            <a:avLst/>
          </a:prstGeom>
          <a:noFill/>
        </p:spPr>
      </p:pic>
      <p:sp>
        <p:nvSpPr>
          <p:cNvPr id="6" name="TextBox 5"/>
          <p:cNvSpPr txBox="1"/>
          <p:nvPr/>
        </p:nvSpPr>
        <p:spPr>
          <a:xfrm>
            <a:off x="3352800" y="1752600"/>
            <a:ext cx="39624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b="1" dirty="0" smtClean="0"/>
              <a:t>Sexpartite vault</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76600" y="230188"/>
            <a:ext cx="5486400" cy="1551194"/>
          </a:xfrm>
        </p:spPr>
        <p:txBody>
          <a:bodyPr/>
          <a:lstStyle/>
          <a:p>
            <a:r>
              <a:rPr lang="en-US" sz="2800" dirty="0" err="1" smtClean="0"/>
              <a:t>Laon</a:t>
            </a:r>
            <a:r>
              <a:rPr lang="en-US" sz="2800" dirty="0" smtClean="0"/>
              <a:t> Cathedral</a:t>
            </a:r>
            <a:br>
              <a:rPr lang="en-US" sz="2800" dirty="0" smtClean="0"/>
            </a:br>
            <a:r>
              <a:rPr lang="en-US" sz="2800" dirty="0" err="1" smtClean="0"/>
              <a:t>Laon</a:t>
            </a:r>
            <a:r>
              <a:rPr lang="en-US" sz="2800" dirty="0" smtClean="0"/>
              <a:t>, France</a:t>
            </a:r>
            <a:br>
              <a:rPr lang="en-US" sz="2800" dirty="0" smtClean="0"/>
            </a:br>
            <a:r>
              <a:rPr lang="en-US" sz="2800" dirty="0" smtClean="0"/>
              <a:t>Gothic</a:t>
            </a:r>
            <a:br>
              <a:rPr lang="en-US" sz="2800" dirty="0" smtClean="0"/>
            </a:br>
            <a:r>
              <a:rPr lang="en-US" sz="2800" dirty="0" smtClean="0"/>
              <a:t>1160-1200</a:t>
            </a:r>
            <a:endParaRPr lang="en-US" sz="2800" dirty="0"/>
          </a:p>
        </p:txBody>
      </p:sp>
      <p:sp>
        <p:nvSpPr>
          <p:cNvPr id="5" name="Content Placeholder 4"/>
          <p:cNvSpPr>
            <a:spLocks noGrp="1"/>
          </p:cNvSpPr>
          <p:nvPr>
            <p:ph sz="half" idx="1"/>
          </p:nvPr>
        </p:nvSpPr>
        <p:spPr>
          <a:xfrm>
            <a:off x="381000" y="1411553"/>
            <a:ext cx="2895600" cy="2129814"/>
          </a:xfrm>
        </p:spPr>
        <p:txBody>
          <a:bodyPr/>
          <a:lstStyle/>
          <a:p>
            <a:endParaRPr lang="en-US" dirty="0"/>
          </a:p>
        </p:txBody>
      </p:sp>
      <p:sp>
        <p:nvSpPr>
          <p:cNvPr id="6" name="Content Placeholder 5"/>
          <p:cNvSpPr>
            <a:spLocks noGrp="1"/>
          </p:cNvSpPr>
          <p:nvPr>
            <p:ph sz="half" idx="2"/>
          </p:nvPr>
        </p:nvSpPr>
        <p:spPr>
          <a:xfrm>
            <a:off x="3429000" y="2057400"/>
            <a:ext cx="5334000" cy="4782848"/>
          </a:xfrm>
        </p:spPr>
        <p:style>
          <a:lnRef idx="1">
            <a:schemeClr val="accent1"/>
          </a:lnRef>
          <a:fillRef idx="2">
            <a:schemeClr val="accent1"/>
          </a:fillRef>
          <a:effectRef idx="1">
            <a:schemeClr val="accent1"/>
          </a:effectRef>
          <a:fontRef idx="minor">
            <a:schemeClr val="dk1"/>
          </a:fontRef>
        </p:style>
        <p:txBody>
          <a:bodyPr/>
          <a:lstStyle/>
          <a:p>
            <a:r>
              <a:rPr lang="en-US" dirty="0" smtClean="0"/>
              <a:t>Retained some Romanesque features</a:t>
            </a:r>
          </a:p>
          <a:p>
            <a:r>
              <a:rPr lang="en-US" dirty="0" smtClean="0"/>
              <a:t>Combined them with the Gothic Rib vault on pointed arches</a:t>
            </a:r>
          </a:p>
          <a:p>
            <a:r>
              <a:rPr lang="en-US" dirty="0" err="1" smtClean="0"/>
              <a:t>Triforium</a:t>
            </a:r>
            <a:r>
              <a:rPr lang="en-US" dirty="0" smtClean="0"/>
              <a:t>- 4 story interior elevation</a:t>
            </a:r>
          </a:p>
          <a:p>
            <a:r>
              <a:rPr lang="en-US" dirty="0" smtClean="0"/>
              <a:t>Huge rose window</a:t>
            </a:r>
          </a:p>
          <a:p>
            <a:r>
              <a:rPr lang="en-US" dirty="0" smtClean="0"/>
              <a:t>Deep porches in front of doorways</a:t>
            </a:r>
          </a:p>
          <a:p>
            <a:r>
              <a:rPr lang="en-US" dirty="0" smtClean="0"/>
              <a:t>Open towers</a:t>
            </a:r>
          </a:p>
          <a:p>
            <a:endParaRPr lang="en-US" dirty="0"/>
          </a:p>
        </p:txBody>
      </p:sp>
      <p:pic>
        <p:nvPicPr>
          <p:cNvPr id="97282" name="Picture 2" descr="File:Cathédrale Notre-Dame de Laon.jpg"/>
          <p:cNvPicPr>
            <a:picLocks noChangeAspect="1" noChangeArrowheads="1"/>
          </p:cNvPicPr>
          <p:nvPr/>
        </p:nvPicPr>
        <p:blipFill>
          <a:blip r:embed="rId2" cstate="print"/>
          <a:srcRect l="9600" t="5351" r="7200" b="10368"/>
          <a:stretch>
            <a:fillRect/>
          </a:stretch>
        </p:blipFill>
        <p:spPr bwMode="auto">
          <a:xfrm>
            <a:off x="533400" y="395654"/>
            <a:ext cx="2667000" cy="6462346"/>
          </a:xfrm>
          <a:prstGeom prst="rect">
            <a:avLst/>
          </a:prstGeom>
          <a:noFill/>
        </p:spPr>
      </p:pic>
      <p:pic>
        <p:nvPicPr>
          <p:cNvPr id="97284" name="Picture 4" descr="http://www.abelard.org/france/culture/laon/dblcrosssect2.png"/>
          <p:cNvPicPr>
            <a:picLocks noChangeAspect="1" noChangeArrowheads="1"/>
          </p:cNvPicPr>
          <p:nvPr/>
        </p:nvPicPr>
        <p:blipFill>
          <a:blip r:embed="rId3" cstate="print"/>
          <a:srcRect/>
          <a:stretch>
            <a:fillRect/>
          </a:stretch>
        </p:blipFill>
        <p:spPr bwMode="auto">
          <a:xfrm>
            <a:off x="-304800" y="1447800"/>
            <a:ext cx="3810000" cy="454342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7284"/>
                                        </p:tgtEl>
                                        <p:attrNameLst>
                                          <p:attrName>style.visibility</p:attrName>
                                        </p:attrNameLst>
                                      </p:cBhvr>
                                      <p:to>
                                        <p:strVal val="visible"/>
                                      </p:to>
                                    </p:set>
                                    <p:animEffect transition="in" filter="dissolve">
                                      <p:cBhvr>
                                        <p:cTn id="7" dur="500"/>
                                        <p:tgtEl>
                                          <p:spTgt spid="972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97284"/>
                                        </p:tgtEl>
                                      </p:cBhvr>
                                    </p:animEffect>
                                    <p:set>
                                      <p:cBhvr>
                                        <p:cTn id="12" dur="1" fill="hold">
                                          <p:stCondLst>
                                            <p:cond delay="1999"/>
                                          </p:stCondLst>
                                        </p:cTn>
                                        <p:tgtEl>
                                          <p:spTgt spid="972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3962400" cy="1143000"/>
          </a:xfrm>
        </p:spPr>
        <p:txBody>
          <a:bodyPr rtlCol="0">
            <a:normAutofit/>
          </a:bodyPr>
          <a:lstStyle/>
          <a:p>
            <a:pPr fontAlgn="auto">
              <a:spcAft>
                <a:spcPts val="0"/>
              </a:spcAft>
              <a:defRPr/>
            </a:pPr>
            <a:r>
              <a:rPr lang="en-US" sz="6000" dirty="0" smtClean="0">
                <a:latin typeface="High Tower Text" pitchFamily="18" charset="0"/>
              </a:rPr>
              <a:t>Early Gothic</a:t>
            </a:r>
            <a:endParaRPr lang="en-US" sz="6000" dirty="0">
              <a:latin typeface="High Tower Text" pitchFamily="18" charset="0"/>
            </a:endParaRPr>
          </a:p>
        </p:txBody>
      </p:sp>
      <p:sp>
        <p:nvSpPr>
          <p:cNvPr id="3" name="Content Placeholder 2"/>
          <p:cNvSpPr>
            <a:spLocks noGrp="1"/>
          </p:cNvSpPr>
          <p:nvPr>
            <p:ph idx="1"/>
          </p:nvPr>
        </p:nvSpPr>
        <p:spPr>
          <a:xfrm>
            <a:off x="0" y="1600200"/>
            <a:ext cx="3657600" cy="4724400"/>
          </a:xfrm>
        </p:spPr>
        <p:style>
          <a:lnRef idx="1">
            <a:schemeClr val="accent1"/>
          </a:lnRef>
          <a:fillRef idx="2">
            <a:schemeClr val="accent1"/>
          </a:fillRef>
          <a:effectRef idx="1">
            <a:schemeClr val="accent1"/>
          </a:effectRef>
          <a:fontRef idx="minor">
            <a:schemeClr val="dk1"/>
          </a:fontRef>
        </p:style>
        <p:txBody>
          <a:bodyPr rtlCol="0">
            <a:normAutofit/>
          </a:bodyPr>
          <a:lstStyle/>
          <a:p>
            <a:pPr fontAlgn="auto">
              <a:spcAft>
                <a:spcPts val="0"/>
              </a:spcAft>
              <a:buFont typeface="Arial" pitchFamily="34" charset="0"/>
              <a:buChar char="•"/>
              <a:defRPr/>
            </a:pPr>
            <a:r>
              <a:rPr lang="en-US" dirty="0" smtClean="0">
                <a:latin typeface="High Tower Text" pitchFamily="18" charset="0"/>
              </a:rPr>
              <a:t>Round columns</a:t>
            </a:r>
          </a:p>
          <a:p>
            <a:pPr fontAlgn="auto">
              <a:spcAft>
                <a:spcPts val="0"/>
              </a:spcAft>
              <a:buFont typeface="Arial" pitchFamily="34" charset="0"/>
              <a:buChar char="•"/>
              <a:defRPr/>
            </a:pPr>
            <a:r>
              <a:rPr lang="en-US" dirty="0" smtClean="0">
                <a:latin typeface="High Tower Text" pitchFamily="18" charset="0"/>
              </a:rPr>
              <a:t>Rib vaults travel from vault to capitals</a:t>
            </a:r>
          </a:p>
          <a:p>
            <a:pPr fontAlgn="auto">
              <a:spcAft>
                <a:spcPts val="0"/>
              </a:spcAft>
              <a:buFont typeface="Arial" pitchFamily="34" charset="0"/>
              <a:buChar char="•"/>
              <a:defRPr/>
            </a:pPr>
            <a:r>
              <a:rPr lang="en-US" dirty="0" smtClean="0">
                <a:latin typeface="High Tower Text" pitchFamily="18" charset="0"/>
              </a:rPr>
              <a:t>Beginning to add heavy decoration to exterior</a:t>
            </a:r>
          </a:p>
          <a:p>
            <a:pPr fontAlgn="auto">
              <a:spcAft>
                <a:spcPts val="0"/>
              </a:spcAft>
              <a:buFont typeface="Arial" pitchFamily="34" charset="0"/>
              <a:buChar char="•"/>
              <a:defRPr/>
            </a:pPr>
            <a:r>
              <a:rPr lang="en-US" dirty="0" smtClean="0">
                <a:latin typeface="High Tower Text" pitchFamily="18" charset="0"/>
              </a:rPr>
              <a:t>Gallery above aisles (in some still)</a:t>
            </a:r>
          </a:p>
        </p:txBody>
      </p:sp>
      <p:pic>
        <p:nvPicPr>
          <p:cNvPr id="7172" name="Picture 4" descr="Laon Cathedral"/>
          <p:cNvPicPr>
            <a:picLocks noChangeAspect="1" noChangeArrowheads="1"/>
          </p:cNvPicPr>
          <p:nvPr/>
        </p:nvPicPr>
        <p:blipFill>
          <a:blip r:embed="rId2" cstate="print"/>
          <a:srcRect/>
          <a:stretch>
            <a:fillRect/>
          </a:stretch>
        </p:blipFill>
        <p:spPr bwMode="auto">
          <a:xfrm>
            <a:off x="6632575" y="2895600"/>
            <a:ext cx="2511425" cy="3962400"/>
          </a:xfrm>
          <a:prstGeom prst="rect">
            <a:avLst/>
          </a:prstGeom>
          <a:noFill/>
          <a:ln w="9525">
            <a:noFill/>
            <a:miter lim="800000"/>
            <a:headEnd/>
            <a:tailEnd/>
          </a:ln>
        </p:spPr>
      </p:pic>
      <p:pic>
        <p:nvPicPr>
          <p:cNvPr id="7173" name="Picture 1029" descr="msotw9_temp0"/>
          <p:cNvPicPr>
            <a:picLocks noChangeAspect="1" noChangeArrowheads="1"/>
          </p:cNvPicPr>
          <p:nvPr/>
        </p:nvPicPr>
        <p:blipFill>
          <a:blip r:embed="rId3" cstate="print">
            <a:lum contrast="30000"/>
          </a:blip>
          <a:srcRect/>
          <a:stretch>
            <a:fillRect/>
          </a:stretch>
        </p:blipFill>
        <p:spPr bwMode="auto">
          <a:xfrm>
            <a:off x="3656013" y="2895600"/>
            <a:ext cx="2990850" cy="3962400"/>
          </a:xfrm>
          <a:prstGeom prst="rect">
            <a:avLst/>
          </a:prstGeom>
          <a:noFill/>
          <a:ln w="9525">
            <a:solidFill>
              <a:schemeClr val="bg2"/>
            </a:solidFill>
            <a:miter lim="800000"/>
            <a:headEnd/>
            <a:tailEnd/>
          </a:ln>
        </p:spPr>
      </p:pic>
      <p:sp>
        <p:nvSpPr>
          <p:cNvPr id="7175" name="TextBox 6"/>
          <p:cNvSpPr txBox="1">
            <a:spLocks noChangeArrowheads="1"/>
          </p:cNvSpPr>
          <p:nvPr/>
        </p:nvSpPr>
        <p:spPr bwMode="auto">
          <a:xfrm>
            <a:off x="4267200" y="2971800"/>
            <a:ext cx="1963738" cy="523875"/>
          </a:xfrm>
          <a:prstGeom prst="rect">
            <a:avLst/>
          </a:prstGeom>
          <a:noFill/>
          <a:ln w="9525">
            <a:noFill/>
            <a:miter lim="800000"/>
            <a:headEnd/>
            <a:tailEnd/>
          </a:ln>
        </p:spPr>
        <p:txBody>
          <a:bodyPr wrap="none">
            <a:spAutoFit/>
          </a:bodyPr>
          <a:lstStyle/>
          <a:p>
            <a:r>
              <a:rPr lang="en-US" sz="2800">
                <a:solidFill>
                  <a:srgbClr val="FF0000"/>
                </a:solidFill>
                <a:latin typeface="Calibri" pitchFamily="34" charset="0"/>
              </a:rPr>
              <a:t>Notre Dame</a:t>
            </a:r>
            <a:endParaRPr lang="en-US">
              <a:solidFill>
                <a:srgbClr val="FF0000"/>
              </a:solidFill>
              <a:latin typeface="Calibri" pitchFamily="34" charset="0"/>
            </a:endParaRPr>
          </a:p>
        </p:txBody>
      </p:sp>
      <p:sp>
        <p:nvSpPr>
          <p:cNvPr id="7176" name="TextBox 7"/>
          <p:cNvSpPr txBox="1">
            <a:spLocks noChangeArrowheads="1"/>
          </p:cNvSpPr>
          <p:nvPr/>
        </p:nvSpPr>
        <p:spPr bwMode="auto">
          <a:xfrm>
            <a:off x="7467600" y="2971800"/>
            <a:ext cx="885825" cy="523875"/>
          </a:xfrm>
          <a:prstGeom prst="rect">
            <a:avLst/>
          </a:prstGeom>
          <a:noFill/>
          <a:ln w="9525">
            <a:noFill/>
            <a:miter lim="800000"/>
            <a:headEnd/>
            <a:tailEnd/>
          </a:ln>
        </p:spPr>
        <p:txBody>
          <a:bodyPr wrap="none">
            <a:spAutoFit/>
          </a:bodyPr>
          <a:lstStyle/>
          <a:p>
            <a:r>
              <a:rPr lang="en-US" sz="2800">
                <a:solidFill>
                  <a:srgbClr val="FF0000"/>
                </a:solidFill>
                <a:latin typeface="Calibri" pitchFamily="34" charset="0"/>
              </a:rPr>
              <a:t>Laon</a:t>
            </a:r>
            <a:endParaRPr lang="en-US">
              <a:solidFill>
                <a:srgbClr val="FF0000"/>
              </a:solidFill>
              <a:latin typeface="Calibri" pitchFamily="34" charset="0"/>
            </a:endParaRPr>
          </a:p>
        </p:txBody>
      </p:sp>
      <p:pic>
        <p:nvPicPr>
          <p:cNvPr id="4098" name="Picture 2" descr="http://2.bp.blogspot.com/_XnCMDU2jqjk/TONFgnkV_GI/AAAAAAAAAAs/yADSCThOMbE/s1600/1810.jpg"/>
          <p:cNvPicPr>
            <a:picLocks noChangeAspect="1" noChangeArrowheads="1"/>
          </p:cNvPicPr>
          <p:nvPr/>
        </p:nvPicPr>
        <p:blipFill>
          <a:blip r:embed="rId4" cstate="print"/>
          <a:srcRect/>
          <a:stretch>
            <a:fillRect/>
          </a:stretch>
        </p:blipFill>
        <p:spPr bwMode="auto">
          <a:xfrm>
            <a:off x="4419600" y="0"/>
            <a:ext cx="4058146" cy="280292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2057400" cy="1107996"/>
          </a:xfrm>
        </p:spPr>
        <p:txBody>
          <a:bodyPr/>
          <a:lstStyle/>
          <a:p>
            <a:r>
              <a:rPr lang="en-US" sz="2000" b="1" dirty="0" smtClean="0"/>
              <a:t>Chartres Cathedral</a:t>
            </a:r>
            <a:br>
              <a:rPr lang="en-US" sz="2000" b="1" dirty="0" smtClean="0"/>
            </a:br>
            <a:r>
              <a:rPr lang="en-US" sz="2000" b="1" dirty="0" err="1" smtClean="0"/>
              <a:t>Chartes</a:t>
            </a:r>
            <a:r>
              <a:rPr lang="en-US" sz="2000" b="1" dirty="0" smtClean="0"/>
              <a:t>, France</a:t>
            </a:r>
            <a:br>
              <a:rPr lang="en-US" sz="2000" b="1" dirty="0" smtClean="0"/>
            </a:br>
            <a:r>
              <a:rPr lang="en-US" sz="2000" b="1" dirty="0" smtClean="0"/>
              <a:t>High Gothic</a:t>
            </a:r>
            <a:br>
              <a:rPr lang="en-US" sz="2000" b="1" dirty="0" smtClean="0"/>
            </a:br>
            <a:r>
              <a:rPr lang="en-US" sz="2000" b="1" dirty="0" smtClean="0"/>
              <a:t>1194</a:t>
            </a:r>
            <a:endParaRPr lang="en-US" sz="2000" b="1" dirty="0"/>
          </a:p>
        </p:txBody>
      </p:sp>
      <p:sp>
        <p:nvSpPr>
          <p:cNvPr id="3" name="Content Placeholder 2"/>
          <p:cNvSpPr>
            <a:spLocks noGrp="1"/>
          </p:cNvSpPr>
          <p:nvPr>
            <p:ph idx="1"/>
          </p:nvPr>
        </p:nvSpPr>
        <p:spPr>
          <a:xfrm>
            <a:off x="381000" y="1412875"/>
            <a:ext cx="4114800" cy="5558445"/>
          </a:xfrm>
        </p:spPr>
        <p:style>
          <a:lnRef idx="1">
            <a:schemeClr val="dk1"/>
          </a:lnRef>
          <a:fillRef idx="3">
            <a:schemeClr val="dk1"/>
          </a:fillRef>
          <a:effectRef idx="2">
            <a:schemeClr val="dk1"/>
          </a:effectRef>
          <a:fontRef idx="minor">
            <a:schemeClr val="lt1"/>
          </a:fontRef>
        </p:style>
        <p:txBody>
          <a:bodyPr/>
          <a:lstStyle/>
          <a:p>
            <a:r>
              <a:rPr lang="en-US" sz="2800" dirty="0" smtClean="0"/>
              <a:t>-Begun as a Romanesque cathedral</a:t>
            </a:r>
          </a:p>
          <a:p>
            <a:r>
              <a:rPr lang="en-US" sz="2800" dirty="0" smtClean="0"/>
              <a:t> it burned down and was rebuilt in part as Gothic</a:t>
            </a:r>
          </a:p>
          <a:p>
            <a:r>
              <a:rPr lang="en-US" sz="2800" dirty="0" smtClean="0"/>
              <a:t>-High Gothic nave</a:t>
            </a:r>
          </a:p>
          <a:p>
            <a:r>
              <a:rPr lang="en-US" sz="2800" dirty="0" smtClean="0"/>
              <a:t>-Each vault spans only one bay </a:t>
            </a:r>
          </a:p>
          <a:p>
            <a:r>
              <a:rPr lang="en-US" sz="2800" dirty="0" smtClean="0"/>
              <a:t>-Large windows </a:t>
            </a:r>
          </a:p>
          <a:p>
            <a:r>
              <a:rPr lang="en-US" sz="2800" dirty="0" smtClean="0"/>
              <a:t>-Legendary stained glass</a:t>
            </a:r>
          </a:p>
          <a:p>
            <a:r>
              <a:rPr lang="en-US" sz="2800" dirty="0" smtClean="0"/>
              <a:t>-Façade; south tower (right) from 1160 and the north tower (left) is form 1507-1513</a:t>
            </a:r>
            <a:endParaRPr lang="en-US" sz="2800" dirty="0"/>
          </a:p>
        </p:txBody>
      </p:sp>
      <p:sp>
        <p:nvSpPr>
          <p:cNvPr id="4" name="5-Point Star 3"/>
          <p:cNvSpPr/>
          <p:nvPr/>
        </p:nvSpPr>
        <p:spPr bwMode="auto">
          <a:xfrm>
            <a:off x="2286000" y="381000"/>
            <a:ext cx="914400" cy="914400"/>
          </a:xfrm>
          <a:prstGeom prst="star5">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98306" name="Picture 2" descr="http://upload.wikimedia.org/wikipedia/commons/thumb/8/8e/Chartres_1.jpg/250px-Chartres_1.jpg"/>
          <p:cNvPicPr>
            <a:picLocks noChangeAspect="1" noChangeArrowheads="1"/>
          </p:cNvPicPr>
          <p:nvPr/>
        </p:nvPicPr>
        <p:blipFill>
          <a:blip r:embed="rId2" cstate="print"/>
          <a:srcRect/>
          <a:stretch>
            <a:fillRect/>
          </a:stretch>
        </p:blipFill>
        <p:spPr bwMode="auto">
          <a:xfrm>
            <a:off x="4643911" y="304800"/>
            <a:ext cx="4290539" cy="5715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ssolv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dissolv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dissolv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dissolve">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dissolv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dissolve">
                                      <p:cBhvr>
                                        <p:cTn id="4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r>
              <a:rPr lang="en-US" smtClean="0">
                <a:latin typeface="High Tower Text" pitchFamily="18" charset="0"/>
              </a:rPr>
              <a:t>Geometry in Chartres </a:t>
            </a:r>
          </a:p>
        </p:txBody>
      </p:sp>
      <p:sp>
        <p:nvSpPr>
          <p:cNvPr id="1028" name="Content Placeholder 2"/>
          <p:cNvSpPr>
            <a:spLocks noGrp="1"/>
          </p:cNvSpPr>
          <p:nvPr>
            <p:ph idx="1"/>
          </p:nvPr>
        </p:nvSpPr>
        <p:spPr/>
        <p:txBody>
          <a:bodyPr/>
          <a:lstStyle/>
          <a:p>
            <a:endParaRPr lang="en-US" smtClean="0"/>
          </a:p>
        </p:txBody>
      </p:sp>
    </p:spTree>
    <p:controls>
      <p:control spid="1026" name="ShockwaveFlash1" r:id="rId2" imgW="8380952" imgH="5638095"/>
    </p:controls>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endParaRPr lang="en-US" smtClean="0"/>
          </a:p>
        </p:txBody>
      </p:sp>
      <p:sp>
        <p:nvSpPr>
          <p:cNvPr id="3075" name="Content Placeholder 2"/>
          <p:cNvSpPr>
            <a:spLocks noGrp="1"/>
          </p:cNvSpPr>
          <p:nvPr>
            <p:ph idx="1"/>
          </p:nvPr>
        </p:nvSpPr>
        <p:spPr/>
        <p:txBody>
          <a:bodyPr/>
          <a:lstStyle/>
          <a:p>
            <a:endParaRPr lang="en-US" smtClean="0"/>
          </a:p>
        </p:txBody>
      </p:sp>
      <p:pic>
        <p:nvPicPr>
          <p:cNvPr id="3076" name="Picture 2" descr="md16"/>
          <p:cNvPicPr>
            <a:picLocks noChangeAspect="1" noChangeArrowheads="1"/>
          </p:cNvPicPr>
          <p:nvPr/>
        </p:nvPicPr>
        <p:blipFill>
          <a:blip r:embed="rId2" cstate="print"/>
          <a:srcRect/>
          <a:stretch>
            <a:fillRect/>
          </a:stretch>
        </p:blipFill>
        <p:spPr bwMode="auto">
          <a:xfrm>
            <a:off x="2286000" y="0"/>
            <a:ext cx="5029200" cy="6807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n-US" smtClean="0"/>
          </a:p>
        </p:txBody>
      </p:sp>
      <p:sp>
        <p:nvSpPr>
          <p:cNvPr id="16387" name="Rectangle 3"/>
          <p:cNvSpPr>
            <a:spLocks noGrp="1" noChangeArrowheads="1"/>
          </p:cNvSpPr>
          <p:nvPr>
            <p:ph type="body" idx="1"/>
          </p:nvPr>
        </p:nvSpPr>
        <p:spPr/>
        <p:txBody>
          <a:bodyPr/>
          <a:lstStyle/>
          <a:p>
            <a:pPr eaLnBrk="1" hangingPunct="1"/>
            <a:endParaRPr lang="en-US" smtClean="0"/>
          </a:p>
        </p:txBody>
      </p:sp>
      <p:pic>
        <p:nvPicPr>
          <p:cNvPr id="16388" name="Picture 5" descr="chartres_facade"/>
          <p:cNvPicPr>
            <a:picLocks noChangeAspect="1" noChangeArrowheads="1"/>
          </p:cNvPicPr>
          <p:nvPr/>
        </p:nvPicPr>
        <p:blipFill>
          <a:blip r:embed="rId3" cstate="print"/>
          <a:srcRect/>
          <a:stretch>
            <a:fillRect/>
          </a:stretch>
        </p:blipFill>
        <p:spPr bwMode="auto">
          <a:xfrm>
            <a:off x="2019300" y="0"/>
            <a:ext cx="5143500" cy="6858000"/>
          </a:xfrm>
          <a:prstGeom prst="rect">
            <a:avLst/>
          </a:prstGeom>
          <a:noFill/>
          <a:ln w="9525">
            <a:noFill/>
            <a:miter lim="800000"/>
            <a:headEnd/>
            <a:tailEnd/>
          </a:ln>
        </p:spPr>
      </p:pic>
      <p:pic>
        <p:nvPicPr>
          <p:cNvPr id="44039" name="Picture 7" descr="Chartres_Cathedral_000"/>
          <p:cNvPicPr>
            <a:picLocks noChangeAspect="1" noChangeArrowheads="1"/>
          </p:cNvPicPr>
          <p:nvPr/>
        </p:nvPicPr>
        <p:blipFill>
          <a:blip r:embed="rId4" cstate="print"/>
          <a:srcRect/>
          <a:stretch>
            <a:fillRect/>
          </a:stretch>
        </p:blipFill>
        <p:spPr bwMode="auto">
          <a:xfrm>
            <a:off x="0" y="0"/>
            <a:ext cx="9144000" cy="6589713"/>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44039"/>
                                        </p:tgtEl>
                                        <p:attrNameLst>
                                          <p:attrName>style.visibility</p:attrName>
                                        </p:attrNameLst>
                                      </p:cBhvr>
                                      <p:to>
                                        <p:strVal val="visible"/>
                                      </p:to>
                                    </p:set>
                                    <p:anim calcmode="lin" valueType="num">
                                      <p:cBhvr>
                                        <p:cTn id="7" dur="1000" fill="hold"/>
                                        <p:tgtEl>
                                          <p:spTgt spid="4403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44039"/>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44039"/>
                                        </p:tgtEl>
                                        <p:attrNameLst>
                                          <p:attrName>ppt_y</p:attrName>
                                        </p:attrNameLst>
                                      </p:cBhvr>
                                      <p:tavLst>
                                        <p:tav tm="0">
                                          <p:val>
                                            <p:strVal val="#ppt_y"/>
                                          </p:val>
                                        </p:tav>
                                        <p:tav tm="100000">
                                          <p:val>
                                            <p:strVal val="#ppt_y"/>
                                          </p:val>
                                        </p:tav>
                                      </p:tavLst>
                                    </p:anim>
                                    <p:animEffect transition="in" filter="fade">
                                      <p:cBhvr>
                                        <p:cTn id="10" dur="1000"/>
                                        <p:tgtEl>
                                          <p:spTgt spid="44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smtClean="0"/>
          </a:p>
        </p:txBody>
      </p:sp>
      <p:sp>
        <p:nvSpPr>
          <p:cNvPr id="17411" name="Rectangle 3"/>
          <p:cNvSpPr>
            <a:spLocks noGrp="1" noChangeArrowheads="1"/>
          </p:cNvSpPr>
          <p:nvPr>
            <p:ph type="body" idx="1"/>
          </p:nvPr>
        </p:nvSpPr>
        <p:spPr/>
        <p:txBody>
          <a:bodyPr/>
          <a:lstStyle/>
          <a:p>
            <a:pPr eaLnBrk="1" hangingPunct="1"/>
            <a:endParaRPr lang="en-US" smtClean="0"/>
          </a:p>
        </p:txBody>
      </p:sp>
      <p:pic>
        <p:nvPicPr>
          <p:cNvPr id="17412" name="Picture 5" descr="jpeg250"/>
          <p:cNvPicPr>
            <a:picLocks noChangeAspect="1" noChangeArrowheads="1"/>
          </p:cNvPicPr>
          <p:nvPr/>
        </p:nvPicPr>
        <p:blipFill>
          <a:blip r:embed="rId3" cstate="print"/>
          <a:srcRect/>
          <a:stretch>
            <a:fillRect/>
          </a:stretch>
        </p:blipFill>
        <p:spPr bwMode="auto">
          <a:xfrm>
            <a:off x="0" y="0"/>
            <a:ext cx="4675188" cy="6858000"/>
          </a:xfrm>
          <a:prstGeom prst="rect">
            <a:avLst/>
          </a:prstGeom>
          <a:noFill/>
          <a:ln w="9525">
            <a:noFill/>
            <a:miter lim="800000"/>
            <a:headEnd/>
            <a:tailEnd/>
          </a:ln>
        </p:spPr>
      </p:pic>
      <p:pic>
        <p:nvPicPr>
          <p:cNvPr id="17413" name="Picture 7" descr="IN205Char"/>
          <p:cNvPicPr>
            <a:picLocks noChangeAspect="1" noChangeArrowheads="1"/>
          </p:cNvPicPr>
          <p:nvPr/>
        </p:nvPicPr>
        <p:blipFill>
          <a:blip r:embed="rId4" cstate="print"/>
          <a:srcRect/>
          <a:stretch>
            <a:fillRect/>
          </a:stretch>
        </p:blipFill>
        <p:spPr bwMode="auto">
          <a:xfrm>
            <a:off x="4700588" y="0"/>
            <a:ext cx="4519612"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n-US" smtClean="0"/>
          </a:p>
        </p:txBody>
      </p:sp>
      <p:sp>
        <p:nvSpPr>
          <p:cNvPr id="18435" name="Rectangle 3"/>
          <p:cNvSpPr>
            <a:spLocks noGrp="1" noChangeArrowheads="1"/>
          </p:cNvSpPr>
          <p:nvPr>
            <p:ph type="body" idx="1"/>
          </p:nvPr>
        </p:nvSpPr>
        <p:spPr/>
        <p:txBody>
          <a:bodyPr/>
          <a:lstStyle/>
          <a:p>
            <a:pPr eaLnBrk="1" hangingPunct="1"/>
            <a:endParaRPr lang="en-US" smtClean="0"/>
          </a:p>
        </p:txBody>
      </p:sp>
      <p:pic>
        <p:nvPicPr>
          <p:cNvPr id="18436" name="Picture 5" descr="Image:ChartresDB383.jpg">
            <a:hlinkClick r:id="rId3"/>
          </p:cNvPr>
          <p:cNvPicPr>
            <a:picLocks noChangeAspect="1" noChangeArrowheads="1"/>
          </p:cNvPicPr>
          <p:nvPr/>
        </p:nvPicPr>
        <p:blipFill>
          <a:blip r:embed="rId4" cstate="print"/>
          <a:srcRect/>
          <a:stretch>
            <a:fillRect/>
          </a:stretch>
        </p:blipFill>
        <p:spPr bwMode="auto">
          <a:xfrm>
            <a:off x="76200" y="411163"/>
            <a:ext cx="9144000" cy="5989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smtClean="0"/>
          </a:p>
        </p:txBody>
      </p:sp>
      <p:sp>
        <p:nvSpPr>
          <p:cNvPr id="19459" name="Rectangle 3"/>
          <p:cNvSpPr>
            <a:spLocks noGrp="1" noChangeArrowheads="1"/>
          </p:cNvSpPr>
          <p:nvPr>
            <p:ph type="body" idx="1"/>
          </p:nvPr>
        </p:nvSpPr>
        <p:spPr/>
        <p:txBody>
          <a:bodyPr/>
          <a:lstStyle/>
          <a:p>
            <a:pPr eaLnBrk="1" hangingPunct="1"/>
            <a:endParaRPr lang="en-US" smtClean="0"/>
          </a:p>
        </p:txBody>
      </p:sp>
      <p:pic>
        <p:nvPicPr>
          <p:cNvPr id="19460" name="Picture 5" descr="Notre Dame Cathedral rose window Paris"/>
          <p:cNvPicPr>
            <a:picLocks noChangeAspect="1" noChangeArrowheads="1"/>
          </p:cNvPicPr>
          <p:nvPr/>
        </p:nvPicPr>
        <p:blipFill>
          <a:blip r:embed="rId2" cstate="print"/>
          <a:srcRect/>
          <a:stretch>
            <a:fillRect/>
          </a:stretch>
        </p:blipFill>
        <p:spPr bwMode="auto">
          <a:xfrm>
            <a:off x="0" y="0"/>
            <a:ext cx="9144000" cy="6862763"/>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endParaRPr lang="en-US" smtClean="0"/>
          </a:p>
        </p:txBody>
      </p:sp>
      <p:sp>
        <p:nvSpPr>
          <p:cNvPr id="20483" name="Content Placeholder 2"/>
          <p:cNvSpPr>
            <a:spLocks noGrp="1"/>
          </p:cNvSpPr>
          <p:nvPr>
            <p:ph idx="1"/>
          </p:nvPr>
        </p:nvSpPr>
        <p:spPr/>
        <p:txBody>
          <a:bodyPr/>
          <a:lstStyle/>
          <a:p>
            <a:pPr eaLnBrk="1" hangingPunct="1"/>
            <a:endParaRPr lang="en-US" smtClean="0"/>
          </a:p>
        </p:txBody>
      </p:sp>
      <p:pic>
        <p:nvPicPr>
          <p:cNvPr id="20484" name="Picture 2" descr="http://farm3.static.flickr.com/2182/2007931810_07d5b990b5.jpg"/>
          <p:cNvPicPr>
            <a:picLocks noChangeAspect="1" noChangeArrowheads="1"/>
          </p:cNvPicPr>
          <p:nvPr/>
        </p:nvPicPr>
        <p:blipFill>
          <a:blip r:embed="rId2" cstate="print"/>
          <a:srcRect/>
          <a:stretch>
            <a:fillRect/>
          </a:stretch>
        </p:blipFill>
        <p:spPr bwMode="auto">
          <a:xfrm>
            <a:off x="2438400" y="0"/>
            <a:ext cx="4495800" cy="67500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3352800" cy="1141412"/>
          </a:xfrm>
        </p:spPr>
        <p:txBody>
          <a:bodyPr/>
          <a:lstStyle/>
          <a:p>
            <a:r>
              <a:rPr lang="en-US" sz="2400" dirty="0" smtClean="0"/>
              <a:t>Amiens Cathedral</a:t>
            </a:r>
            <a:br>
              <a:rPr lang="en-US" sz="2400" dirty="0" smtClean="0"/>
            </a:br>
            <a:r>
              <a:rPr lang="en-US" sz="2400" dirty="0" smtClean="0"/>
              <a:t>Amiens, France</a:t>
            </a:r>
            <a:br>
              <a:rPr lang="en-US" sz="2400" dirty="0" smtClean="0"/>
            </a:br>
            <a:r>
              <a:rPr lang="en-US" sz="2400" dirty="0" smtClean="0"/>
              <a:t>High Gothic</a:t>
            </a:r>
            <a:br>
              <a:rPr lang="en-US" sz="2400" dirty="0" smtClean="0"/>
            </a:br>
            <a:r>
              <a:rPr lang="en-US" sz="2400" dirty="0" smtClean="0"/>
              <a:t>1220 CE</a:t>
            </a:r>
            <a:endParaRPr lang="en-US" sz="2400" dirty="0"/>
          </a:p>
        </p:txBody>
      </p:sp>
      <p:sp>
        <p:nvSpPr>
          <p:cNvPr id="3" name="Content Placeholder 2"/>
          <p:cNvSpPr>
            <a:spLocks noGrp="1"/>
          </p:cNvSpPr>
          <p:nvPr>
            <p:ph idx="1"/>
          </p:nvPr>
        </p:nvSpPr>
        <p:spPr>
          <a:xfrm>
            <a:off x="381000" y="1635458"/>
            <a:ext cx="3352800" cy="5241435"/>
          </a:xfrm>
        </p:spPr>
        <p:style>
          <a:lnRef idx="1">
            <a:schemeClr val="accent2"/>
          </a:lnRef>
          <a:fillRef idx="3">
            <a:schemeClr val="accent2"/>
          </a:fillRef>
          <a:effectRef idx="2">
            <a:schemeClr val="accent2"/>
          </a:effectRef>
          <a:fontRef idx="minor">
            <a:schemeClr val="lt1"/>
          </a:fontRef>
        </p:style>
        <p:txBody>
          <a:bodyPr/>
          <a:lstStyle/>
          <a:p>
            <a:r>
              <a:rPr lang="en-US" sz="2400" dirty="0" smtClean="0"/>
              <a:t>-</a:t>
            </a:r>
            <a:r>
              <a:rPr lang="en-US" sz="2200" dirty="0" smtClean="0"/>
              <a:t>Four part rib vaults </a:t>
            </a:r>
          </a:p>
          <a:p>
            <a:r>
              <a:rPr lang="en-US" sz="2200" dirty="0" smtClean="0"/>
              <a:t>-Vaults very high 148 feet </a:t>
            </a:r>
          </a:p>
          <a:p>
            <a:r>
              <a:rPr lang="en-US" sz="2200" dirty="0" smtClean="0"/>
              <a:t>-larger expanse of windows </a:t>
            </a:r>
          </a:p>
          <a:p>
            <a:r>
              <a:rPr lang="en-US" sz="2200" dirty="0" smtClean="0"/>
              <a:t>-Façade; more extravagant use of sculpture</a:t>
            </a:r>
          </a:p>
          <a:p>
            <a:r>
              <a:rPr lang="en-US" sz="2200" dirty="0" smtClean="0"/>
              <a:t> muscular concentration of dark and light architectural projection </a:t>
            </a:r>
          </a:p>
          <a:p>
            <a:r>
              <a:rPr lang="en-US" sz="2200" dirty="0" smtClean="0"/>
              <a:t>-Sculpture above the doors and in the arches </a:t>
            </a:r>
          </a:p>
          <a:p>
            <a:r>
              <a:rPr lang="en-US" sz="2200" dirty="0" smtClean="0"/>
              <a:t>-narrowing of the nave enhances verticality</a:t>
            </a:r>
          </a:p>
          <a:p>
            <a:endParaRPr lang="en-US" dirty="0"/>
          </a:p>
        </p:txBody>
      </p:sp>
      <p:pic>
        <p:nvPicPr>
          <p:cNvPr id="99330" name="Picture 2" descr="http://www.sacred-destinations.com/france/images/picardie/amiens/cathedral/resized/aerial-amiens-cathedral.jpg"/>
          <p:cNvPicPr>
            <a:picLocks noChangeAspect="1" noChangeArrowheads="1"/>
          </p:cNvPicPr>
          <p:nvPr/>
        </p:nvPicPr>
        <p:blipFill>
          <a:blip r:embed="rId2" cstate="print"/>
          <a:srcRect/>
          <a:stretch>
            <a:fillRect/>
          </a:stretch>
        </p:blipFill>
        <p:spPr bwMode="auto">
          <a:xfrm>
            <a:off x="3957027" y="457200"/>
            <a:ext cx="4786923" cy="3200400"/>
          </a:xfrm>
          <a:prstGeom prst="rect">
            <a:avLst/>
          </a:prstGeom>
          <a:noFill/>
        </p:spPr>
      </p:pic>
      <p:pic>
        <p:nvPicPr>
          <p:cNvPr id="99332" name="Picture 4" descr="File:0 Amiens - Cathédrale Notre-Dame (1).JPG"/>
          <p:cNvPicPr>
            <a:picLocks noChangeAspect="1" noChangeArrowheads="1"/>
          </p:cNvPicPr>
          <p:nvPr/>
        </p:nvPicPr>
        <p:blipFill>
          <a:blip r:embed="rId3" cstate="print"/>
          <a:srcRect/>
          <a:stretch>
            <a:fillRect/>
          </a:stretch>
        </p:blipFill>
        <p:spPr bwMode="auto">
          <a:xfrm>
            <a:off x="4724400" y="685800"/>
            <a:ext cx="3714750" cy="5705476"/>
          </a:xfrm>
          <a:prstGeom prst="rect">
            <a:avLst/>
          </a:prstGeom>
          <a:noFill/>
        </p:spPr>
      </p:pic>
      <p:sp>
        <p:nvSpPr>
          <p:cNvPr id="6" name="5-Point Star 5"/>
          <p:cNvSpPr/>
          <p:nvPr/>
        </p:nvSpPr>
        <p:spPr bwMode="auto">
          <a:xfrm>
            <a:off x="2590800" y="685800"/>
            <a:ext cx="990600" cy="914400"/>
          </a:xfrm>
          <a:prstGeom prst="star5">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99332"/>
                                        </p:tgtEl>
                                        <p:attrNameLst>
                                          <p:attrName>style.visibility</p:attrName>
                                        </p:attrNameLst>
                                      </p:cBhvr>
                                      <p:to>
                                        <p:strVal val="visible"/>
                                      </p:to>
                                    </p:set>
                                    <p:animEffect transition="in" filter="blinds(horizontal)">
                                      <p:cBhvr>
                                        <p:cTn id="11" dur="500"/>
                                        <p:tgtEl>
                                          <p:spTgt spid="993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bg/>
                                          </p:spTgt>
                                        </p:tgtEl>
                                        <p:attrNameLst>
                                          <p:attrName>style.visibility</p:attrName>
                                        </p:attrNameLst>
                                      </p:cBhvr>
                                      <p:to>
                                        <p:strVal val="visible"/>
                                      </p:to>
                                    </p:set>
                                    <p:animEffect transition="in" filter="blinds(horizontal)">
                                      <p:cBhvr>
                                        <p:cTn id="16" dur="500"/>
                                        <p:tgtEl>
                                          <p:spTgt spid="3">
                                            <p:bg/>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linds(horizontal)">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blinds(horizontal)">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blinds(horizontal)">
                                      <p:cBhvr>
                                        <p:cTn id="31" dur="5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blinds(horizontal)">
                                      <p:cBhvr>
                                        <p:cTn id="36" dur="5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blinds(horizontal)">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blinds(horizontal)">
                                      <p:cBhvr>
                                        <p:cTn id="46" dur="500"/>
                                        <p:tgtEl>
                                          <p:spTgt spid="3">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blinds(horizontal)">
                                      <p:cBhvr>
                                        <p:cTn id="5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endParaRPr lang="en-US" smtClean="0"/>
          </a:p>
        </p:txBody>
      </p:sp>
      <p:sp>
        <p:nvSpPr>
          <p:cNvPr id="23555" name="Content Placeholder 2"/>
          <p:cNvSpPr>
            <a:spLocks noGrp="1"/>
          </p:cNvSpPr>
          <p:nvPr>
            <p:ph idx="1"/>
          </p:nvPr>
        </p:nvSpPr>
        <p:spPr/>
        <p:txBody>
          <a:bodyPr/>
          <a:lstStyle/>
          <a:p>
            <a:pPr eaLnBrk="1" hangingPunct="1"/>
            <a:endParaRPr lang="en-US" smtClean="0"/>
          </a:p>
        </p:txBody>
      </p:sp>
      <p:pic>
        <p:nvPicPr>
          <p:cNvPr id="23556" name="Picture 2" descr="http://www.wiltshire-web.co.uk/images/salisbury_cathedral_front.jpg"/>
          <p:cNvPicPr>
            <a:picLocks noChangeAspect="1" noChangeArrowheads="1"/>
          </p:cNvPicPr>
          <p:nvPr/>
        </p:nvPicPr>
        <p:blipFill>
          <a:blip r:embed="rId2" cstate="print"/>
          <a:srcRect/>
          <a:stretch>
            <a:fillRect/>
          </a:stretch>
        </p:blipFill>
        <p:spPr bwMode="auto">
          <a:xfrm>
            <a:off x="228600" y="152400"/>
            <a:ext cx="4894263" cy="3276600"/>
          </a:xfrm>
          <a:prstGeom prst="rect">
            <a:avLst/>
          </a:prstGeom>
          <a:noFill/>
          <a:ln w="9525">
            <a:noFill/>
            <a:miter lim="800000"/>
            <a:headEnd/>
            <a:tailEnd/>
          </a:ln>
        </p:spPr>
      </p:pic>
      <p:pic>
        <p:nvPicPr>
          <p:cNvPr id="23557" name="Picture 4" descr="http://www.artstamps.dk/Images%2027/11-Amiens.jpg"/>
          <p:cNvPicPr>
            <a:picLocks noChangeAspect="1" noChangeArrowheads="1"/>
          </p:cNvPicPr>
          <p:nvPr/>
        </p:nvPicPr>
        <p:blipFill>
          <a:blip r:embed="rId3" cstate="print"/>
          <a:srcRect/>
          <a:stretch>
            <a:fillRect/>
          </a:stretch>
        </p:blipFill>
        <p:spPr bwMode="auto">
          <a:xfrm>
            <a:off x="5181600" y="685800"/>
            <a:ext cx="3708400" cy="5486400"/>
          </a:xfrm>
          <a:prstGeom prst="rect">
            <a:avLst/>
          </a:prstGeom>
          <a:noFill/>
          <a:ln w="9525">
            <a:noFill/>
            <a:miter lim="800000"/>
            <a:headEnd/>
            <a:tailEnd/>
          </a:ln>
        </p:spPr>
      </p:pic>
      <p:pic>
        <p:nvPicPr>
          <p:cNvPr id="25602" name="Picture 2" descr="http://ih1.redbubble.net/image.8063183.8802/flat,550x550,075,f.jpg"/>
          <p:cNvPicPr>
            <a:picLocks noChangeAspect="1" noChangeArrowheads="1"/>
          </p:cNvPicPr>
          <p:nvPr/>
        </p:nvPicPr>
        <p:blipFill>
          <a:blip r:embed="rId4" cstate="print"/>
          <a:srcRect/>
          <a:stretch>
            <a:fillRect/>
          </a:stretch>
        </p:blipFill>
        <p:spPr bwMode="auto">
          <a:xfrm>
            <a:off x="0" y="3200400"/>
            <a:ext cx="5238750" cy="3495675"/>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0189"/>
            <a:ext cx="8382000" cy="1141412"/>
          </a:xfrm>
        </p:spPr>
        <p:txBody>
          <a:bodyPr/>
          <a:lstStyle/>
          <a:p>
            <a:r>
              <a:rPr lang="en-US" sz="2400" b="1" dirty="0" smtClean="0"/>
              <a:t>House </a:t>
            </a:r>
            <a:r>
              <a:rPr lang="en-US" sz="2400" b="1" dirty="0"/>
              <a:t>of Jacques </a:t>
            </a:r>
            <a:r>
              <a:rPr lang="en-US" sz="2400" b="1" dirty="0" smtClean="0"/>
              <a:t>Coeur</a:t>
            </a:r>
            <a:br>
              <a:rPr lang="en-US" sz="2400" b="1" dirty="0" smtClean="0"/>
            </a:br>
            <a:r>
              <a:rPr lang="en-US" sz="2400" b="1" dirty="0"/>
              <a:t> High Gothic </a:t>
            </a:r>
            <a:r>
              <a:rPr lang="en-US" sz="2400" b="1" dirty="0" smtClean="0"/>
              <a:t/>
            </a:r>
            <a:br>
              <a:rPr lang="en-US" sz="2400" b="1" dirty="0" smtClean="0"/>
            </a:br>
            <a:r>
              <a:rPr lang="en-US" sz="2400" b="1" dirty="0" smtClean="0"/>
              <a:t> </a:t>
            </a:r>
            <a:r>
              <a:rPr lang="en-US" sz="2400" b="1" dirty="0"/>
              <a:t>c. 1450 </a:t>
            </a:r>
            <a:r>
              <a:rPr lang="en-US" sz="2400" b="1" dirty="0" smtClean="0"/>
              <a:t>CE</a:t>
            </a:r>
            <a:br>
              <a:rPr lang="en-US" sz="2400" b="1" dirty="0" smtClean="0"/>
            </a:br>
            <a:r>
              <a:rPr lang="en-US" sz="2400" b="1" dirty="0"/>
              <a:t> KEY </a:t>
            </a:r>
            <a:r>
              <a:rPr lang="en-US" sz="2400" dirty="0"/>
              <a:t/>
            </a:r>
            <a:br>
              <a:rPr lang="en-US" sz="2400" dirty="0"/>
            </a:br>
            <a:endParaRPr lang="en-US" sz="2400" dirty="0"/>
          </a:p>
        </p:txBody>
      </p:sp>
      <p:sp>
        <p:nvSpPr>
          <p:cNvPr id="6" name="Content Placeholder 5"/>
          <p:cNvSpPr>
            <a:spLocks noGrp="1"/>
          </p:cNvSpPr>
          <p:nvPr>
            <p:ph sz="half" idx="2"/>
          </p:nvPr>
        </p:nvSpPr>
        <p:spPr>
          <a:xfrm>
            <a:off x="4648200" y="1411553"/>
            <a:ext cx="4114800" cy="4690515"/>
          </a:xfrm>
        </p:spPr>
        <p:style>
          <a:lnRef idx="0">
            <a:schemeClr val="dk1"/>
          </a:lnRef>
          <a:fillRef idx="3">
            <a:schemeClr val="dk1"/>
          </a:fillRef>
          <a:effectRef idx="3">
            <a:schemeClr val="dk1"/>
          </a:effectRef>
          <a:fontRef idx="minor">
            <a:schemeClr val="lt1"/>
          </a:fontRef>
        </p:style>
        <p:txBody>
          <a:bodyPr/>
          <a:lstStyle/>
          <a:p>
            <a:r>
              <a:rPr lang="en-US" sz="2400" dirty="0" smtClean="0"/>
              <a:t>-Merchant creates Gothic house </a:t>
            </a:r>
          </a:p>
          <a:p>
            <a:r>
              <a:rPr lang="en-US" sz="2400" dirty="0" smtClean="0"/>
              <a:t>-Banker, Merchant, and finical advisor to French King and a Pope</a:t>
            </a:r>
          </a:p>
          <a:p>
            <a:r>
              <a:rPr lang="en-US" sz="2400" dirty="0" smtClean="0"/>
              <a:t>-Broad façade with a tightly pitched roof </a:t>
            </a:r>
          </a:p>
          <a:p>
            <a:r>
              <a:rPr lang="en-US" sz="2400" dirty="0" smtClean="0"/>
              <a:t>-Pointed arches stained glass </a:t>
            </a:r>
          </a:p>
          <a:p>
            <a:r>
              <a:rPr lang="en-US" sz="2400" dirty="0" smtClean="0"/>
              <a:t>-False windows hold life sized servants who look down onto the street</a:t>
            </a:r>
          </a:p>
          <a:p>
            <a:r>
              <a:rPr lang="en-US" sz="2400" dirty="0" smtClean="0"/>
              <a:t>-Triumph of the city and merchants </a:t>
            </a:r>
            <a:endParaRPr lang="en-US" sz="2400" dirty="0"/>
          </a:p>
        </p:txBody>
      </p:sp>
      <p:pic>
        <p:nvPicPr>
          <p:cNvPr id="55298" name="Picture 2" descr="bourges5"/>
          <p:cNvPicPr>
            <a:picLocks noChangeAspect="1" noChangeArrowheads="1"/>
          </p:cNvPicPr>
          <p:nvPr/>
        </p:nvPicPr>
        <p:blipFill>
          <a:blip r:embed="rId2" cstate="print"/>
          <a:srcRect/>
          <a:stretch>
            <a:fillRect/>
          </a:stretch>
        </p:blipFill>
        <p:spPr bwMode="auto">
          <a:xfrm>
            <a:off x="152400" y="1752600"/>
            <a:ext cx="4339798" cy="4267200"/>
          </a:xfrm>
          <a:prstGeom prst="rect">
            <a:avLst/>
          </a:prstGeom>
          <a:noFill/>
          <a:ln w="9525">
            <a:noFill/>
            <a:miter lim="800000"/>
            <a:headEnd/>
            <a:tailEnd/>
          </a:ln>
        </p:spPr>
      </p:pic>
      <p:sp>
        <p:nvSpPr>
          <p:cNvPr id="8" name="5-Point Star 7"/>
          <p:cNvSpPr/>
          <p:nvPr/>
        </p:nvSpPr>
        <p:spPr bwMode="auto">
          <a:xfrm>
            <a:off x="3581400" y="457200"/>
            <a:ext cx="1143000" cy="1066800"/>
          </a:xfrm>
          <a:prstGeom prst="star5">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en-US" smtClean="0"/>
          </a:p>
        </p:txBody>
      </p:sp>
      <p:sp>
        <p:nvSpPr>
          <p:cNvPr id="25603" name="Rectangle 3"/>
          <p:cNvSpPr>
            <a:spLocks noGrp="1" noChangeArrowheads="1"/>
          </p:cNvSpPr>
          <p:nvPr>
            <p:ph type="body" idx="1"/>
          </p:nvPr>
        </p:nvSpPr>
        <p:spPr/>
        <p:txBody>
          <a:bodyPr/>
          <a:lstStyle/>
          <a:p>
            <a:pPr eaLnBrk="1" hangingPunct="1"/>
            <a:endParaRPr lang="en-US" smtClean="0"/>
          </a:p>
        </p:txBody>
      </p:sp>
      <p:pic>
        <p:nvPicPr>
          <p:cNvPr id="25604" name="Picture 5" descr="Palais_J_Coeur"/>
          <p:cNvPicPr>
            <a:picLocks noChangeAspect="1" noChangeArrowheads="1"/>
          </p:cNvPicPr>
          <p:nvPr/>
        </p:nvPicPr>
        <p:blipFill>
          <a:blip r:embed="rId3" cstate="print"/>
          <a:srcRect/>
          <a:stretch>
            <a:fillRect/>
          </a:stretch>
        </p:blipFill>
        <p:spPr bwMode="auto">
          <a:xfrm>
            <a:off x="0" y="0"/>
            <a:ext cx="4665663" cy="6858000"/>
          </a:xfrm>
          <a:prstGeom prst="rect">
            <a:avLst/>
          </a:prstGeom>
          <a:noFill/>
          <a:ln w="9525">
            <a:noFill/>
            <a:miter lim="800000"/>
            <a:headEnd/>
            <a:tailEnd/>
          </a:ln>
        </p:spPr>
      </p:pic>
      <p:pic>
        <p:nvPicPr>
          <p:cNvPr id="17414" name="Picture 6" descr="jacques coeur"/>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strips(downLeft)">
                                      <p:cBhvr>
                                        <p:cTn id="7"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76600" cy="715962"/>
          </a:xfrm>
        </p:spPr>
        <p:txBody>
          <a:bodyPr rtlCol="0">
            <a:normAutofit/>
          </a:bodyPr>
          <a:lstStyle/>
          <a:p>
            <a:pPr fontAlgn="auto">
              <a:spcAft>
                <a:spcPts val="0"/>
              </a:spcAft>
              <a:defRPr/>
            </a:pPr>
            <a:r>
              <a:rPr lang="en-US" dirty="0" smtClean="0">
                <a:latin typeface="High Tower Text" pitchFamily="18" charset="0"/>
              </a:rPr>
              <a:t>High Gothic</a:t>
            </a:r>
            <a:endParaRPr lang="en-US" dirty="0">
              <a:latin typeface="High Tower Text" pitchFamily="18" charset="0"/>
            </a:endParaRPr>
          </a:p>
        </p:txBody>
      </p:sp>
      <p:sp>
        <p:nvSpPr>
          <p:cNvPr id="3" name="Content Placeholder 2"/>
          <p:cNvSpPr>
            <a:spLocks noGrp="1"/>
          </p:cNvSpPr>
          <p:nvPr>
            <p:ph idx="1"/>
          </p:nvPr>
        </p:nvSpPr>
        <p:spPr>
          <a:xfrm>
            <a:off x="457200" y="1066800"/>
            <a:ext cx="6248400" cy="5173724"/>
          </a:xfrm>
        </p:spPr>
        <p:style>
          <a:lnRef idx="0">
            <a:schemeClr val="dk1"/>
          </a:lnRef>
          <a:fillRef idx="3">
            <a:schemeClr val="dk1"/>
          </a:fillRef>
          <a:effectRef idx="3">
            <a:schemeClr val="dk1"/>
          </a:effectRef>
          <a:fontRef idx="minor">
            <a:schemeClr val="lt1"/>
          </a:fontRef>
        </p:style>
        <p:txBody>
          <a:bodyPr/>
          <a:lstStyle/>
          <a:p>
            <a:r>
              <a:rPr lang="en-US" sz="2400" dirty="0" smtClean="0">
                <a:effectLst>
                  <a:outerShdw blurRad="38100" dist="38100" dir="2700000" algn="tl">
                    <a:srgbClr val="000000">
                      <a:alpha val="43137"/>
                    </a:srgbClr>
                  </a:outerShdw>
                </a:effectLst>
                <a:latin typeface="Cambria" pitchFamily="18" charset="0"/>
              </a:rPr>
              <a:t>Rib vaults travel from vaults to floor</a:t>
            </a:r>
          </a:p>
          <a:p>
            <a:r>
              <a:rPr lang="en-US" sz="2400" dirty="0" smtClean="0">
                <a:effectLst>
                  <a:outerShdw blurRad="38100" dist="38100" dir="2700000" algn="tl">
                    <a:srgbClr val="000000">
                      <a:alpha val="43137"/>
                    </a:srgbClr>
                  </a:outerShdw>
                </a:effectLst>
                <a:latin typeface="Cambria" pitchFamily="18" charset="0"/>
              </a:rPr>
              <a:t>Larger </a:t>
            </a:r>
            <a:r>
              <a:rPr lang="en-US" sz="2400" dirty="0" smtClean="0">
                <a:effectLst>
                  <a:outerShdw blurRad="38100" dist="38100" dir="2700000" algn="tl">
                    <a:srgbClr val="000000">
                      <a:alpha val="43137"/>
                    </a:srgbClr>
                  </a:outerShdw>
                </a:effectLst>
                <a:latin typeface="Cambria" pitchFamily="18" charset="0"/>
              </a:rPr>
              <a:t>choirs</a:t>
            </a:r>
            <a:endParaRPr lang="en-US" sz="2400" dirty="0" smtClean="0">
              <a:effectLst>
                <a:outerShdw blurRad="38100" dist="38100" dir="2700000" algn="tl">
                  <a:srgbClr val="000000">
                    <a:alpha val="43137"/>
                  </a:srgbClr>
                </a:outerShdw>
              </a:effectLst>
              <a:latin typeface="Cambria" pitchFamily="18" charset="0"/>
            </a:endParaRPr>
          </a:p>
          <a:p>
            <a:r>
              <a:rPr lang="en-US" sz="2400" dirty="0" smtClean="0">
                <a:effectLst>
                  <a:outerShdw blurRad="38100" dist="38100" dir="2700000" algn="tl">
                    <a:srgbClr val="000000">
                      <a:alpha val="43137"/>
                    </a:srgbClr>
                  </a:outerShdw>
                </a:effectLst>
                <a:latin typeface="Cambria" pitchFamily="18" charset="0"/>
              </a:rPr>
              <a:t>More sculpture</a:t>
            </a:r>
          </a:p>
          <a:p>
            <a:pPr>
              <a:lnSpc>
                <a:spcPct val="90000"/>
              </a:lnSpc>
            </a:pPr>
            <a:r>
              <a:rPr lang="en-US" sz="2400" dirty="0" smtClean="0">
                <a:effectLst>
                  <a:outerShdw blurRad="38100" dist="38100" dir="2700000" algn="tl">
                    <a:srgbClr val="000000">
                      <a:alpha val="43137"/>
                    </a:srgbClr>
                  </a:outerShdw>
                </a:effectLst>
                <a:latin typeface="Cambria" pitchFamily="18" charset="0"/>
              </a:rPr>
              <a:t>3 part nave elevation</a:t>
            </a:r>
          </a:p>
          <a:p>
            <a:pPr>
              <a:lnSpc>
                <a:spcPct val="90000"/>
              </a:lnSpc>
            </a:pPr>
            <a:r>
              <a:rPr lang="en-US" sz="2400" dirty="0" smtClean="0">
                <a:effectLst>
                  <a:outerShdw blurRad="38100" dist="38100" dir="2700000" algn="tl">
                    <a:srgbClr val="000000">
                      <a:alpha val="43137"/>
                    </a:srgbClr>
                  </a:outerShdw>
                </a:effectLst>
                <a:latin typeface="Cambria" pitchFamily="18" charset="0"/>
              </a:rPr>
              <a:t>Sculpture is more complex and decorative</a:t>
            </a:r>
          </a:p>
          <a:p>
            <a:pPr>
              <a:lnSpc>
                <a:spcPct val="90000"/>
              </a:lnSpc>
            </a:pPr>
            <a:r>
              <a:rPr lang="en-US" sz="2400" dirty="0" smtClean="0">
                <a:effectLst>
                  <a:outerShdw blurRad="38100" dist="38100" dir="2700000" algn="tl">
                    <a:srgbClr val="000000">
                      <a:alpha val="43137"/>
                    </a:srgbClr>
                  </a:outerShdw>
                </a:effectLst>
                <a:latin typeface="Cambria" pitchFamily="18" charset="0"/>
              </a:rPr>
              <a:t>High Gothic </a:t>
            </a:r>
          </a:p>
          <a:p>
            <a:pPr>
              <a:lnSpc>
                <a:spcPct val="90000"/>
              </a:lnSpc>
              <a:buFont typeface="Arial" charset="0"/>
              <a:buNone/>
            </a:pPr>
            <a:endParaRPr lang="en-US" sz="2400" dirty="0" smtClean="0">
              <a:latin typeface="Cambria" pitchFamily="18" charset="0"/>
            </a:endParaRPr>
          </a:p>
          <a:p>
            <a:pPr>
              <a:lnSpc>
                <a:spcPct val="90000"/>
              </a:lnSpc>
              <a:buFont typeface="Arial" charset="0"/>
              <a:buNone/>
            </a:pPr>
            <a:r>
              <a:rPr lang="en-US" sz="2400" dirty="0" smtClean="0">
                <a:latin typeface="Cambria" pitchFamily="18" charset="0"/>
              </a:rPr>
              <a:t>Formula</a:t>
            </a:r>
          </a:p>
          <a:p>
            <a:pPr>
              <a:lnSpc>
                <a:spcPct val="90000"/>
              </a:lnSpc>
              <a:buFont typeface="Arial" charset="0"/>
              <a:buNone/>
            </a:pPr>
            <a:r>
              <a:rPr lang="en-US" sz="1800" dirty="0" smtClean="0">
                <a:latin typeface="Cambria" pitchFamily="18" charset="0"/>
              </a:rPr>
              <a:t>Rectangular bay system</a:t>
            </a:r>
          </a:p>
          <a:p>
            <a:pPr>
              <a:lnSpc>
                <a:spcPct val="90000"/>
              </a:lnSpc>
              <a:buFont typeface="Arial" charset="0"/>
              <a:buNone/>
            </a:pPr>
            <a:r>
              <a:rPr lang="en-US" sz="1800" dirty="0" smtClean="0">
                <a:latin typeface="Cambria" pitchFamily="18" charset="0"/>
              </a:rPr>
              <a:t>Four part rib vault</a:t>
            </a:r>
          </a:p>
          <a:p>
            <a:pPr>
              <a:lnSpc>
                <a:spcPct val="90000"/>
              </a:lnSpc>
              <a:buFont typeface="Arial" charset="0"/>
              <a:buNone/>
            </a:pPr>
            <a:r>
              <a:rPr lang="en-US" sz="1800" dirty="0" smtClean="0">
                <a:latin typeface="Cambria" pitchFamily="18" charset="0"/>
              </a:rPr>
              <a:t>Buttressing system</a:t>
            </a:r>
          </a:p>
          <a:p>
            <a:endParaRPr lang="en-US" dirty="0" smtClean="0">
              <a:latin typeface="Copperplate Gothic Light" pitchFamily="34" charset="0"/>
            </a:endParaRPr>
          </a:p>
          <a:p>
            <a:endParaRPr lang="en-US" dirty="0" smtClean="0"/>
          </a:p>
        </p:txBody>
      </p:sp>
      <p:pic>
        <p:nvPicPr>
          <p:cNvPr id="9220" name="Picture 6" descr="msotw9_temp0"/>
          <p:cNvPicPr>
            <a:picLocks noChangeAspect="1" noChangeArrowheads="1"/>
          </p:cNvPicPr>
          <p:nvPr/>
        </p:nvPicPr>
        <p:blipFill>
          <a:blip r:embed="rId2" cstate="print">
            <a:lum contrast="18000"/>
          </a:blip>
          <a:srcRect/>
          <a:stretch>
            <a:fillRect/>
          </a:stretch>
        </p:blipFill>
        <p:spPr bwMode="auto">
          <a:xfrm>
            <a:off x="5867400" y="3560763"/>
            <a:ext cx="3276600" cy="3297237"/>
          </a:xfrm>
          <a:prstGeom prst="rect">
            <a:avLst/>
          </a:prstGeom>
          <a:noFill/>
          <a:ln w="9525">
            <a:solidFill>
              <a:schemeClr val="bg2"/>
            </a:solidFill>
            <a:miter lim="800000"/>
            <a:headEnd/>
            <a:tailEnd/>
          </a:ln>
        </p:spPr>
      </p:pic>
      <p:pic>
        <p:nvPicPr>
          <p:cNvPr id="9221" name="Picture 1028" descr="msotw9_temp0"/>
          <p:cNvPicPr>
            <a:picLocks noChangeAspect="1" noChangeArrowheads="1"/>
          </p:cNvPicPr>
          <p:nvPr/>
        </p:nvPicPr>
        <p:blipFill>
          <a:blip r:embed="rId3" cstate="print">
            <a:lum contrast="12000"/>
          </a:blip>
          <a:srcRect/>
          <a:stretch>
            <a:fillRect/>
          </a:stretch>
        </p:blipFill>
        <p:spPr bwMode="auto">
          <a:xfrm>
            <a:off x="3327400" y="3581400"/>
            <a:ext cx="2547938" cy="3276600"/>
          </a:xfrm>
          <a:prstGeom prst="rect">
            <a:avLst/>
          </a:prstGeom>
          <a:noFill/>
          <a:ln w="9525">
            <a:noFill/>
            <a:miter lim="800000"/>
            <a:headEnd/>
            <a:tailEnd/>
          </a:ln>
        </p:spPr>
      </p:pic>
      <p:pic>
        <p:nvPicPr>
          <p:cNvPr id="9222" name="il_fi" descr="http://upload.wikimedia.org/wikipedia/commons/5/5c/Vitrail_Chartres_Notre-Dame_210209_1.jpg"/>
          <p:cNvPicPr>
            <a:picLocks noChangeAspect="1" noChangeArrowheads="1"/>
          </p:cNvPicPr>
          <p:nvPr/>
        </p:nvPicPr>
        <p:blipFill>
          <a:blip r:embed="rId4" cstate="print"/>
          <a:srcRect/>
          <a:stretch>
            <a:fillRect/>
          </a:stretch>
        </p:blipFill>
        <p:spPr bwMode="auto">
          <a:xfrm>
            <a:off x="6799263" y="0"/>
            <a:ext cx="2344737" cy="3657600"/>
          </a:xfrm>
          <a:prstGeom prst="rect">
            <a:avLst/>
          </a:prstGeom>
          <a:noFill/>
          <a:ln w="9525">
            <a:noFill/>
            <a:miter lim="800000"/>
            <a:headEnd/>
            <a:tailEnd/>
          </a:ln>
        </p:spPr>
      </p:pic>
      <p:sp>
        <p:nvSpPr>
          <p:cNvPr id="9223" name="TextBox 6"/>
          <p:cNvSpPr txBox="1">
            <a:spLocks noChangeArrowheads="1"/>
          </p:cNvSpPr>
          <p:nvPr/>
        </p:nvSpPr>
        <p:spPr bwMode="auto">
          <a:xfrm>
            <a:off x="3810000" y="3581400"/>
            <a:ext cx="1350963" cy="523875"/>
          </a:xfrm>
          <a:prstGeom prst="rect">
            <a:avLst/>
          </a:prstGeom>
          <a:noFill/>
          <a:ln w="9525">
            <a:noFill/>
            <a:miter lim="800000"/>
            <a:headEnd/>
            <a:tailEnd/>
          </a:ln>
        </p:spPr>
        <p:txBody>
          <a:bodyPr wrap="none">
            <a:spAutoFit/>
          </a:bodyPr>
          <a:lstStyle/>
          <a:p>
            <a:r>
              <a:rPr lang="en-US" sz="2800">
                <a:solidFill>
                  <a:srgbClr val="FF0000"/>
                </a:solidFill>
                <a:latin typeface="Calibri" pitchFamily="34" charset="0"/>
              </a:rPr>
              <a:t>Amiens </a:t>
            </a:r>
            <a:endParaRPr lang="en-US">
              <a:solidFill>
                <a:srgbClr val="FF0000"/>
              </a:solidFill>
              <a:latin typeface="Calibri" pitchFamily="34" charset="0"/>
            </a:endParaRPr>
          </a:p>
        </p:txBody>
      </p:sp>
      <p:sp>
        <p:nvSpPr>
          <p:cNvPr id="9224" name="TextBox 7"/>
          <p:cNvSpPr txBox="1">
            <a:spLocks noChangeArrowheads="1"/>
          </p:cNvSpPr>
          <p:nvPr/>
        </p:nvSpPr>
        <p:spPr bwMode="auto">
          <a:xfrm>
            <a:off x="6400800" y="3733800"/>
            <a:ext cx="1420813" cy="523875"/>
          </a:xfrm>
          <a:prstGeom prst="rect">
            <a:avLst/>
          </a:prstGeom>
          <a:noFill/>
          <a:ln w="9525">
            <a:noFill/>
            <a:miter lim="800000"/>
            <a:headEnd/>
            <a:tailEnd/>
          </a:ln>
        </p:spPr>
        <p:txBody>
          <a:bodyPr wrap="none">
            <a:spAutoFit/>
          </a:bodyPr>
          <a:lstStyle/>
          <a:p>
            <a:r>
              <a:rPr lang="en-US" sz="2800">
                <a:solidFill>
                  <a:srgbClr val="FF0000"/>
                </a:solidFill>
                <a:latin typeface="Calibri" pitchFamily="34" charset="0"/>
              </a:rPr>
              <a:t>Chartres</a:t>
            </a:r>
            <a:endParaRPr lang="en-US">
              <a:solidFill>
                <a:srgbClr val="FF0000"/>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pic>
        <p:nvPicPr>
          <p:cNvPr id="4" name="Picture 5" descr="sernin_plan"/>
          <p:cNvPicPr>
            <a:picLocks noChangeAspect="1" noChangeArrowheads="1"/>
          </p:cNvPicPr>
          <p:nvPr/>
        </p:nvPicPr>
        <p:blipFill>
          <a:blip r:embed="rId2" cstate="print"/>
          <a:srcRect/>
          <a:stretch>
            <a:fillRect/>
          </a:stretch>
        </p:blipFill>
        <p:spPr bwMode="auto">
          <a:xfrm>
            <a:off x="2438400" y="0"/>
            <a:ext cx="4024313"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91200" y="230188"/>
            <a:ext cx="2971800" cy="1828193"/>
          </a:xfrm>
        </p:spPr>
        <p:txBody>
          <a:bodyPr/>
          <a:lstStyle/>
          <a:p>
            <a:pPr algn="r"/>
            <a:r>
              <a:rPr lang="en-US" sz="2800" b="1" dirty="0" smtClean="0"/>
              <a:t>Sainte-</a:t>
            </a:r>
            <a:r>
              <a:rPr lang="en-US" sz="2800" b="1" dirty="0" err="1" smtClean="0"/>
              <a:t>Chapelle</a:t>
            </a:r>
            <a:r>
              <a:rPr lang="en-US" sz="2800" b="1" dirty="0" smtClean="0"/>
              <a:t/>
            </a:r>
            <a:br>
              <a:rPr lang="en-US" sz="2800" b="1" dirty="0" smtClean="0"/>
            </a:br>
            <a:r>
              <a:rPr lang="en-US" sz="2800" b="1" dirty="0" smtClean="0"/>
              <a:t>Paris France</a:t>
            </a:r>
            <a:br>
              <a:rPr lang="en-US" sz="2800" b="1" dirty="0" smtClean="0"/>
            </a:br>
            <a:r>
              <a:rPr lang="en-US" sz="2800" b="1" dirty="0"/>
              <a:t>Rayonnant Gothic </a:t>
            </a:r>
            <a:r>
              <a:rPr lang="en-US" sz="2800" b="1" dirty="0" smtClean="0"/>
              <a:t/>
            </a:r>
            <a:br>
              <a:rPr lang="en-US" sz="2800" b="1" dirty="0" smtClean="0"/>
            </a:br>
            <a:r>
              <a:rPr lang="en-US" sz="2800" b="1" dirty="0" smtClean="0"/>
              <a:t>1250 CE</a:t>
            </a:r>
            <a:r>
              <a:rPr lang="en-US" sz="2000" dirty="0"/>
              <a:t/>
            </a:r>
            <a:br>
              <a:rPr lang="en-US" sz="2000" dirty="0"/>
            </a:br>
            <a:endParaRPr lang="en-US" sz="2000" dirty="0"/>
          </a:p>
        </p:txBody>
      </p:sp>
      <p:sp>
        <p:nvSpPr>
          <p:cNvPr id="5" name="Content Placeholder 4"/>
          <p:cNvSpPr>
            <a:spLocks noGrp="1"/>
          </p:cNvSpPr>
          <p:nvPr>
            <p:ph sz="half" idx="1"/>
          </p:nvPr>
        </p:nvSpPr>
        <p:spPr/>
        <p:txBody>
          <a:bodyPr/>
          <a:lstStyle/>
          <a:p>
            <a:endParaRPr lang="en-US"/>
          </a:p>
        </p:txBody>
      </p:sp>
      <p:sp>
        <p:nvSpPr>
          <p:cNvPr id="6" name="Content Placeholder 5"/>
          <p:cNvSpPr>
            <a:spLocks noGrp="1"/>
          </p:cNvSpPr>
          <p:nvPr>
            <p:ph sz="half" idx="2"/>
          </p:nvPr>
        </p:nvSpPr>
        <p:spPr>
          <a:xfrm>
            <a:off x="4724400" y="2057400"/>
            <a:ext cx="4114800" cy="3754874"/>
          </a:xfrm>
        </p:spPr>
        <p:style>
          <a:lnRef idx="0">
            <a:schemeClr val="dk1"/>
          </a:lnRef>
          <a:fillRef idx="3">
            <a:schemeClr val="dk1"/>
          </a:fillRef>
          <a:effectRef idx="3">
            <a:schemeClr val="dk1"/>
          </a:effectRef>
          <a:fontRef idx="minor">
            <a:schemeClr val="lt1"/>
          </a:fontRef>
        </p:style>
        <p:txBody>
          <a:bodyPr/>
          <a:lstStyle/>
          <a:p>
            <a:r>
              <a:rPr lang="en-US" sz="2000" dirty="0" smtClean="0"/>
              <a:t>-dissolution of the walls ¾ of wall is glass </a:t>
            </a:r>
          </a:p>
          <a:p>
            <a:r>
              <a:rPr lang="en-US" sz="2000" dirty="0" smtClean="0"/>
              <a:t>-slender columns </a:t>
            </a:r>
          </a:p>
          <a:p>
            <a:r>
              <a:rPr lang="en-US" sz="2000" dirty="0" smtClean="0"/>
              <a:t>-sheets of glass</a:t>
            </a:r>
          </a:p>
          <a:p>
            <a:r>
              <a:rPr lang="en-US" sz="2000" dirty="0" smtClean="0"/>
              <a:t>-built to house king Louis IX relics including the crown of thorns </a:t>
            </a:r>
          </a:p>
          <a:p>
            <a:r>
              <a:rPr lang="en-US" sz="2000" dirty="0" smtClean="0"/>
              <a:t>-symbolizes a giant reliquary </a:t>
            </a:r>
          </a:p>
          <a:p>
            <a:r>
              <a:rPr lang="en-US" sz="2000" dirty="0" smtClean="0"/>
              <a:t>-Adjoins the royal </a:t>
            </a:r>
            <a:r>
              <a:rPr lang="en-US" sz="2000" dirty="0" smtClean="0"/>
              <a:t>palace</a:t>
            </a:r>
          </a:p>
          <a:p>
            <a:r>
              <a:rPr lang="en-US" sz="2000" dirty="0" smtClean="0"/>
              <a:t>Lots of </a:t>
            </a:r>
            <a:r>
              <a:rPr lang="en-US" sz="2000" dirty="0" smtClean="0">
                <a:solidFill>
                  <a:srgbClr val="CB880F"/>
                </a:solidFill>
              </a:rPr>
              <a:t>Tracery</a:t>
            </a:r>
          </a:p>
          <a:p>
            <a:r>
              <a:rPr lang="en-US" sz="2000" dirty="0" smtClean="0"/>
              <a:t>In architecture, </a:t>
            </a:r>
            <a:r>
              <a:rPr lang="en-US" sz="2000" b="1" dirty="0" smtClean="0"/>
              <a:t>Tracery</a:t>
            </a:r>
            <a:r>
              <a:rPr lang="en-US" sz="2000" dirty="0" smtClean="0"/>
              <a:t> is the stonework elements that support the glass in a Gothic window</a:t>
            </a:r>
            <a:endParaRPr lang="en-US" sz="2000" dirty="0"/>
          </a:p>
        </p:txBody>
      </p:sp>
      <p:pic>
        <p:nvPicPr>
          <p:cNvPr id="101378" name="Picture 2" descr="http://www.shafe.co.uk/crystal/images/lshafe/St_Chapelle_exterior.gif"/>
          <p:cNvPicPr>
            <a:picLocks noChangeAspect="1" noChangeArrowheads="1"/>
          </p:cNvPicPr>
          <p:nvPr/>
        </p:nvPicPr>
        <p:blipFill>
          <a:blip r:embed="rId2" cstate="print"/>
          <a:srcRect/>
          <a:stretch>
            <a:fillRect/>
          </a:stretch>
        </p:blipFill>
        <p:spPr bwMode="auto">
          <a:xfrm>
            <a:off x="152400" y="228600"/>
            <a:ext cx="4400550" cy="63246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en-US" smtClean="0"/>
          </a:p>
        </p:txBody>
      </p:sp>
      <p:sp>
        <p:nvSpPr>
          <p:cNvPr id="21507" name="Rectangle 3"/>
          <p:cNvSpPr>
            <a:spLocks noGrp="1" noChangeArrowheads="1"/>
          </p:cNvSpPr>
          <p:nvPr>
            <p:ph type="body" idx="1"/>
          </p:nvPr>
        </p:nvSpPr>
        <p:spPr/>
        <p:txBody>
          <a:bodyPr/>
          <a:lstStyle/>
          <a:p>
            <a:pPr eaLnBrk="1" hangingPunct="1"/>
            <a:endParaRPr lang="en-US" smtClean="0"/>
          </a:p>
        </p:txBody>
      </p:sp>
      <p:pic>
        <p:nvPicPr>
          <p:cNvPr id="21508" name="Picture 5" descr="Sainte-Chapelle, Paris.   1243-48">
            <a:hlinkClick r:id="rId2"/>
          </p:cNvPr>
          <p:cNvPicPr>
            <a:picLocks noChangeAspect="1" noChangeArrowheads="1"/>
          </p:cNvPicPr>
          <p:nvPr/>
        </p:nvPicPr>
        <p:blipFill>
          <a:blip r:embed="rId3" cstate="print"/>
          <a:srcRect/>
          <a:stretch>
            <a:fillRect/>
          </a:stretch>
        </p:blipFill>
        <p:spPr bwMode="auto">
          <a:xfrm>
            <a:off x="0" y="457200"/>
            <a:ext cx="4876800" cy="6096000"/>
          </a:xfrm>
          <a:prstGeom prst="rect">
            <a:avLst/>
          </a:prstGeom>
          <a:noFill/>
          <a:ln w="9525">
            <a:noFill/>
            <a:miter lim="800000"/>
            <a:headEnd/>
            <a:tailEnd/>
          </a:ln>
        </p:spPr>
      </p:pic>
      <p:pic>
        <p:nvPicPr>
          <p:cNvPr id="21509" name="Picture 7" descr="Sainte-Chapelle.  Interior of upper chapel.  1243-48">
            <a:hlinkClick r:id="rId2"/>
          </p:cNvPr>
          <p:cNvPicPr>
            <a:picLocks noChangeAspect="1" noChangeArrowheads="1"/>
          </p:cNvPicPr>
          <p:nvPr/>
        </p:nvPicPr>
        <p:blipFill>
          <a:blip r:embed="rId4" cstate="print"/>
          <a:srcRect/>
          <a:stretch>
            <a:fillRect/>
          </a:stretch>
        </p:blipFill>
        <p:spPr bwMode="auto">
          <a:xfrm>
            <a:off x="4953000" y="0"/>
            <a:ext cx="39258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n-US" smtClean="0"/>
          </a:p>
        </p:txBody>
      </p:sp>
      <p:sp>
        <p:nvSpPr>
          <p:cNvPr id="22531" name="Rectangle 3"/>
          <p:cNvSpPr>
            <a:spLocks noGrp="1" noChangeArrowheads="1"/>
          </p:cNvSpPr>
          <p:nvPr>
            <p:ph type="body" idx="1"/>
          </p:nvPr>
        </p:nvSpPr>
        <p:spPr/>
        <p:txBody>
          <a:bodyPr/>
          <a:lstStyle/>
          <a:p>
            <a:pPr eaLnBrk="1" hangingPunct="1"/>
            <a:endParaRPr lang="en-US" smtClean="0"/>
          </a:p>
        </p:txBody>
      </p:sp>
      <p:pic>
        <p:nvPicPr>
          <p:cNvPr id="22532" name="Picture 5" descr="Sainte-Chapelle.  Interior of upper chapel.  1243-48">
            <a:hlinkClick r:id="rId2"/>
          </p:cNvPr>
          <p:cNvPicPr>
            <a:picLocks noChangeAspect="1" noChangeArrowheads="1"/>
          </p:cNvPicPr>
          <p:nvPr/>
        </p:nvPicPr>
        <p:blipFill>
          <a:blip r:embed="rId3" cstate="print"/>
          <a:srcRect/>
          <a:stretch>
            <a:fillRect/>
          </a:stretch>
        </p:blipFill>
        <p:spPr bwMode="auto">
          <a:xfrm>
            <a:off x="0" y="304800"/>
            <a:ext cx="9144000" cy="6045200"/>
          </a:xfrm>
          <a:prstGeom prst="rect">
            <a:avLst/>
          </a:prstGeom>
          <a:noFill/>
          <a:ln w="9525">
            <a:noFill/>
            <a:miter lim="800000"/>
            <a:headEnd/>
            <a:tailEnd/>
          </a:ln>
        </p:spPr>
      </p:pic>
      <p:pic>
        <p:nvPicPr>
          <p:cNvPr id="26625" name="Picture 1" descr="St"/>
          <p:cNvPicPr>
            <a:picLocks noChangeAspect="1" noChangeArrowheads="1"/>
          </p:cNvPicPr>
          <p:nvPr/>
        </p:nvPicPr>
        <p:blipFill>
          <a:blip r:embed="rId4" cstate="print"/>
          <a:srcRect/>
          <a:stretch>
            <a:fillRect/>
          </a:stretch>
        </p:blipFill>
        <p:spPr bwMode="auto">
          <a:xfrm>
            <a:off x="-1" y="0"/>
            <a:ext cx="9229193" cy="63246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dissolve">
                                      <p:cBhvr>
                                        <p:cTn id="7" dur="500"/>
                                        <p:tgtEl>
                                          <p:spTgt spid="26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95800" cy="1143000"/>
          </a:xfrm>
        </p:spPr>
        <p:txBody>
          <a:bodyPr rtlCol="0">
            <a:normAutofit/>
          </a:bodyPr>
          <a:lstStyle/>
          <a:p>
            <a:pPr fontAlgn="auto">
              <a:spcAft>
                <a:spcPts val="0"/>
              </a:spcAft>
              <a:defRPr/>
            </a:pPr>
            <a:r>
              <a:rPr lang="en-US" sz="7200" dirty="0" smtClean="0">
                <a:latin typeface="High Tower Text" pitchFamily="18" charset="0"/>
              </a:rPr>
              <a:t>Rayonnant</a:t>
            </a:r>
            <a:endParaRPr lang="en-US" dirty="0">
              <a:latin typeface="High Tower Text" pitchFamily="18" charset="0"/>
            </a:endParaRPr>
          </a:p>
        </p:txBody>
      </p:sp>
      <p:sp>
        <p:nvSpPr>
          <p:cNvPr id="3" name="Content Placeholder 2"/>
          <p:cNvSpPr>
            <a:spLocks noGrp="1"/>
          </p:cNvSpPr>
          <p:nvPr>
            <p:ph idx="1"/>
          </p:nvPr>
        </p:nvSpPr>
        <p:spPr>
          <a:xfrm>
            <a:off x="0" y="1600200"/>
            <a:ext cx="5257800" cy="4724400"/>
          </a:xfrm>
        </p:spPr>
        <p:style>
          <a:lnRef idx="0">
            <a:schemeClr val="dk1"/>
          </a:lnRef>
          <a:fillRef idx="3">
            <a:schemeClr val="dk1"/>
          </a:fillRef>
          <a:effectRef idx="3">
            <a:schemeClr val="dk1"/>
          </a:effectRef>
          <a:fontRef idx="minor">
            <a:schemeClr val="lt1"/>
          </a:fontRef>
        </p:style>
        <p:txBody>
          <a:bodyPr rtlCol="0">
            <a:normAutofit/>
          </a:bodyPr>
          <a:lstStyle/>
          <a:p>
            <a:pPr fontAlgn="auto">
              <a:lnSpc>
                <a:spcPct val="90000"/>
              </a:lnSpc>
              <a:spcAft>
                <a:spcPts val="0"/>
              </a:spcAft>
              <a:buFont typeface="Arial" pitchFamily="34" charset="0"/>
              <a:buChar char="•"/>
              <a:defRPr/>
            </a:pPr>
            <a:r>
              <a:rPr lang="en-US" sz="2400" dirty="0" smtClean="0">
                <a:latin typeface="Constantia" pitchFamily="18" charset="0"/>
              </a:rPr>
              <a:t>May also be called Court style due to its association with Paris and the royal court of Louis IX  (This continues into the High Gothic)</a:t>
            </a:r>
          </a:p>
          <a:p>
            <a:pPr fontAlgn="auto">
              <a:lnSpc>
                <a:spcPct val="90000"/>
              </a:lnSpc>
              <a:spcAft>
                <a:spcPts val="0"/>
              </a:spcAft>
              <a:buFont typeface="Arial" pitchFamily="34" charset="0"/>
              <a:buChar char="•"/>
              <a:defRPr/>
            </a:pPr>
            <a:r>
              <a:rPr lang="en-US" sz="2400" dirty="0" smtClean="0">
                <a:latin typeface="Constantia" pitchFamily="18" charset="0"/>
              </a:rPr>
              <a:t>The style dominated the second half of the century</a:t>
            </a:r>
          </a:p>
          <a:p>
            <a:pPr fontAlgn="auto">
              <a:lnSpc>
                <a:spcPct val="90000"/>
              </a:lnSpc>
              <a:spcAft>
                <a:spcPts val="0"/>
              </a:spcAft>
              <a:buFont typeface="Arial" pitchFamily="34" charset="0"/>
              <a:buChar char="•"/>
              <a:defRPr/>
            </a:pPr>
            <a:r>
              <a:rPr lang="en-US" sz="2400" dirty="0" smtClean="0">
                <a:latin typeface="Constantia" pitchFamily="18" charset="0"/>
              </a:rPr>
              <a:t>Gets name from its radiating bar tracery</a:t>
            </a:r>
          </a:p>
          <a:p>
            <a:pPr fontAlgn="auto">
              <a:spcAft>
                <a:spcPts val="0"/>
              </a:spcAft>
              <a:buFont typeface="Arial" pitchFamily="34" charset="0"/>
              <a:buChar char="•"/>
              <a:defRPr/>
            </a:pPr>
            <a:r>
              <a:rPr lang="en-US" sz="2400" dirty="0" smtClean="0">
                <a:latin typeface="Constantia" pitchFamily="18" charset="0"/>
              </a:rPr>
              <a:t>Dissolve walls w/stained glass</a:t>
            </a:r>
          </a:p>
          <a:p>
            <a:pPr fontAlgn="auto">
              <a:spcAft>
                <a:spcPts val="0"/>
              </a:spcAft>
              <a:buFont typeface="Arial" pitchFamily="34" charset="0"/>
              <a:buChar char="•"/>
              <a:defRPr/>
            </a:pPr>
            <a:r>
              <a:rPr lang="en-US" sz="2400" dirty="0" smtClean="0">
                <a:latin typeface="Constantia" pitchFamily="18" charset="0"/>
              </a:rPr>
              <a:t>Less stone work- almost none</a:t>
            </a:r>
          </a:p>
          <a:p>
            <a:pPr fontAlgn="auto">
              <a:spcAft>
                <a:spcPts val="0"/>
              </a:spcAft>
              <a:buFont typeface="Arial" pitchFamily="34" charset="0"/>
              <a:buChar char="•"/>
              <a:defRPr/>
            </a:pPr>
            <a:r>
              <a:rPr lang="en-US" sz="2400" dirty="0" smtClean="0">
                <a:latin typeface="Constantia" pitchFamily="18" charset="0"/>
              </a:rPr>
              <a:t>Tracery throughout</a:t>
            </a:r>
          </a:p>
        </p:txBody>
      </p:sp>
      <p:pic>
        <p:nvPicPr>
          <p:cNvPr id="10244" name="Picture 6" descr="msotw9_temp0"/>
          <p:cNvPicPr>
            <a:picLocks noChangeAspect="1" noChangeArrowheads="1"/>
          </p:cNvPicPr>
          <p:nvPr/>
        </p:nvPicPr>
        <p:blipFill>
          <a:blip r:embed="rId2" cstate="print">
            <a:lum contrast="18000"/>
          </a:blip>
          <a:srcRect/>
          <a:stretch>
            <a:fillRect/>
          </a:stretch>
        </p:blipFill>
        <p:spPr bwMode="auto">
          <a:xfrm>
            <a:off x="7175500" y="2743200"/>
            <a:ext cx="1968500" cy="4114800"/>
          </a:xfrm>
          <a:prstGeom prst="rect">
            <a:avLst/>
          </a:prstGeom>
          <a:noFill/>
          <a:ln w="9525">
            <a:solidFill>
              <a:schemeClr val="bg2"/>
            </a:solidFill>
            <a:miter lim="800000"/>
            <a:headEnd/>
            <a:tailEnd/>
          </a:ln>
        </p:spPr>
      </p:pic>
      <p:pic>
        <p:nvPicPr>
          <p:cNvPr id="10245" name="Picture 7" descr="http://images.wikia.com/genealogy/images/f/f5/Sainte_chapelle_-_Upper_level.jpg"/>
          <p:cNvPicPr>
            <a:picLocks noChangeAspect="1" noChangeArrowheads="1"/>
          </p:cNvPicPr>
          <p:nvPr/>
        </p:nvPicPr>
        <p:blipFill>
          <a:blip r:embed="rId3" cstate="print"/>
          <a:srcRect/>
          <a:stretch>
            <a:fillRect/>
          </a:stretch>
        </p:blipFill>
        <p:spPr bwMode="auto">
          <a:xfrm>
            <a:off x="5122863" y="0"/>
            <a:ext cx="4021137" cy="2671763"/>
          </a:xfrm>
          <a:prstGeom prst="rect">
            <a:avLst/>
          </a:prstGeom>
          <a:noFill/>
          <a:ln w="9525">
            <a:noFill/>
            <a:miter lim="800000"/>
            <a:headEnd/>
            <a:tailEnd/>
          </a:ln>
        </p:spPr>
      </p:pic>
      <p:pic>
        <p:nvPicPr>
          <p:cNvPr id="10246" name="Picture 5" descr="http://legacy.earlham.edu/~vanbma/20th%20century/images/AAAZNSD0.jpg"/>
          <p:cNvPicPr>
            <a:picLocks noChangeAspect="1" noChangeArrowheads="1"/>
          </p:cNvPicPr>
          <p:nvPr/>
        </p:nvPicPr>
        <p:blipFill>
          <a:blip r:embed="rId4" cstate="print"/>
          <a:srcRect/>
          <a:stretch>
            <a:fillRect/>
          </a:stretch>
        </p:blipFill>
        <p:spPr bwMode="auto">
          <a:xfrm>
            <a:off x="5410200" y="2667000"/>
            <a:ext cx="1719263" cy="4191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0" y="230188"/>
            <a:ext cx="4191000" cy="1384995"/>
          </a:xfrm>
        </p:spPr>
        <p:txBody>
          <a:bodyPr/>
          <a:lstStyle/>
          <a:p>
            <a:r>
              <a:rPr lang="en-US" sz="2000" b="1" dirty="0"/>
              <a:t>St. </a:t>
            </a:r>
            <a:r>
              <a:rPr lang="en-US" sz="2000" b="1" dirty="0" err="1"/>
              <a:t>Maclou</a:t>
            </a:r>
            <a:r>
              <a:rPr lang="en-US" sz="2000" b="1" dirty="0"/>
              <a:t> </a:t>
            </a:r>
            <a:r>
              <a:rPr lang="en-US" sz="2000" b="1" dirty="0" smtClean="0"/>
              <a:t/>
            </a:r>
            <a:br>
              <a:rPr lang="en-US" sz="2000" b="1" dirty="0" smtClean="0"/>
            </a:br>
            <a:r>
              <a:rPr lang="en-US" sz="2000" b="1" dirty="0" smtClean="0"/>
              <a:t>Rouen, France</a:t>
            </a:r>
            <a:r>
              <a:rPr lang="en-US" sz="2000" dirty="0"/>
              <a:t/>
            </a:r>
            <a:br>
              <a:rPr lang="en-US" sz="2000" dirty="0"/>
            </a:br>
            <a:r>
              <a:rPr lang="en-US" sz="2000" b="1" dirty="0"/>
              <a:t> Flamboyant Gothic </a:t>
            </a:r>
            <a:r>
              <a:rPr lang="en-US" sz="2000" dirty="0" smtClean="0"/>
              <a:t/>
            </a:r>
            <a:br>
              <a:rPr lang="en-US" sz="2000" dirty="0" smtClean="0"/>
            </a:br>
            <a:r>
              <a:rPr lang="en-US" sz="2000" b="1" dirty="0" smtClean="0"/>
              <a:t>c</a:t>
            </a:r>
            <a:r>
              <a:rPr lang="en-US" sz="2000" b="1" dirty="0"/>
              <a:t>. 1500 CE</a:t>
            </a:r>
            <a:r>
              <a:rPr lang="en-US" sz="2000" dirty="0"/>
              <a:t/>
            </a:r>
            <a:br>
              <a:rPr lang="en-US" sz="2000" dirty="0"/>
            </a:br>
            <a:endParaRPr lang="en-US" sz="2000" dirty="0"/>
          </a:p>
        </p:txBody>
      </p:sp>
      <p:sp>
        <p:nvSpPr>
          <p:cNvPr id="10" name="Content Placeholder 9"/>
          <p:cNvSpPr>
            <a:spLocks noGrp="1"/>
          </p:cNvSpPr>
          <p:nvPr>
            <p:ph sz="half" idx="1"/>
          </p:nvPr>
        </p:nvSpPr>
        <p:spPr/>
        <p:txBody>
          <a:bodyPr/>
          <a:lstStyle/>
          <a:p>
            <a:endParaRPr lang="en-US"/>
          </a:p>
        </p:txBody>
      </p:sp>
      <p:sp>
        <p:nvSpPr>
          <p:cNvPr id="11" name="Content Placeholder 10"/>
          <p:cNvSpPr>
            <a:spLocks noGrp="1"/>
          </p:cNvSpPr>
          <p:nvPr>
            <p:ph sz="half" idx="2"/>
          </p:nvPr>
        </p:nvSpPr>
        <p:spPr>
          <a:xfrm>
            <a:off x="4648200" y="1411553"/>
            <a:ext cx="4114800" cy="2954655"/>
          </a:xfrm>
        </p:spPr>
        <p:style>
          <a:lnRef idx="2">
            <a:schemeClr val="dk1"/>
          </a:lnRef>
          <a:fillRef idx="1">
            <a:schemeClr val="lt1"/>
          </a:fillRef>
          <a:effectRef idx="0">
            <a:schemeClr val="dk1"/>
          </a:effectRef>
          <a:fontRef idx="minor">
            <a:schemeClr val="dk1"/>
          </a:fontRef>
        </p:style>
        <p:txBody>
          <a:bodyPr/>
          <a:lstStyle/>
          <a:p>
            <a:r>
              <a:rPr lang="en-US" sz="2000" dirty="0" smtClean="0"/>
              <a:t>-Mostly French</a:t>
            </a:r>
          </a:p>
          <a:p>
            <a:r>
              <a:rPr lang="en-US" sz="2000" dirty="0" smtClean="0"/>
              <a:t>-It is small as the French were running out of money and Gothic was becoming less popular </a:t>
            </a:r>
          </a:p>
          <a:p>
            <a:r>
              <a:rPr lang="en-US" sz="2000" dirty="0" smtClean="0"/>
              <a:t>-The ribbing and “tracery” create places where light unencumbered by glass fly’s through the exterior of the building</a:t>
            </a:r>
          </a:p>
          <a:p>
            <a:r>
              <a:rPr lang="en-US" sz="2000" dirty="0" smtClean="0"/>
              <a:t>-Overlapping organic stonework create a bewildering complex view</a:t>
            </a:r>
            <a:endParaRPr lang="en-US" sz="2000" dirty="0"/>
          </a:p>
        </p:txBody>
      </p:sp>
      <p:pic>
        <p:nvPicPr>
          <p:cNvPr id="105474" name="Picture 2" descr="http://img.geocaching.com/cache/df7154f6-1ba1-4483-8f39-b25e749f2229.jpg"/>
          <p:cNvPicPr>
            <a:picLocks noChangeAspect="1" noChangeArrowheads="1"/>
          </p:cNvPicPr>
          <p:nvPr/>
        </p:nvPicPr>
        <p:blipFill>
          <a:blip r:embed="rId2" cstate="print"/>
          <a:srcRect/>
          <a:stretch>
            <a:fillRect/>
          </a:stretch>
        </p:blipFill>
        <p:spPr bwMode="auto">
          <a:xfrm>
            <a:off x="609600" y="914400"/>
            <a:ext cx="3876675" cy="5715000"/>
          </a:xfrm>
          <a:prstGeom prst="rect">
            <a:avLst/>
          </a:prstGeom>
          <a:noFill/>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smtClean="0"/>
          </a:p>
        </p:txBody>
      </p:sp>
      <p:sp>
        <p:nvSpPr>
          <p:cNvPr id="28675" name="Rectangle 3"/>
          <p:cNvSpPr>
            <a:spLocks noGrp="1" noChangeArrowheads="1"/>
          </p:cNvSpPr>
          <p:nvPr>
            <p:ph type="body" idx="1"/>
          </p:nvPr>
        </p:nvSpPr>
        <p:spPr/>
        <p:txBody>
          <a:bodyPr/>
          <a:lstStyle/>
          <a:p>
            <a:pPr eaLnBrk="1" hangingPunct="1"/>
            <a:endParaRPr lang="en-US" smtClean="0"/>
          </a:p>
        </p:txBody>
      </p:sp>
      <p:pic>
        <p:nvPicPr>
          <p:cNvPr id="28676" name="Picture 7" descr="RouenStMaclou1_WEB"/>
          <p:cNvPicPr>
            <a:picLocks noChangeAspect="1" noChangeArrowheads="1"/>
          </p:cNvPicPr>
          <p:nvPr/>
        </p:nvPicPr>
        <p:blipFill>
          <a:blip r:embed="rId3" cstate="print"/>
          <a:srcRect/>
          <a:stretch>
            <a:fillRect/>
          </a:stretch>
        </p:blipFill>
        <p:spPr bwMode="auto">
          <a:xfrm>
            <a:off x="0" y="0"/>
            <a:ext cx="4597400" cy="6858000"/>
          </a:xfrm>
          <a:prstGeom prst="rect">
            <a:avLst/>
          </a:prstGeom>
          <a:noFill/>
          <a:ln w="9525">
            <a:noFill/>
            <a:miter lim="800000"/>
            <a:headEnd/>
            <a:tailEnd/>
          </a:ln>
        </p:spPr>
      </p:pic>
      <p:pic>
        <p:nvPicPr>
          <p:cNvPr id="28677" name="Picture 9" descr="DSC04651"/>
          <p:cNvPicPr>
            <a:picLocks noChangeAspect="1" noChangeArrowheads="1"/>
          </p:cNvPicPr>
          <p:nvPr/>
        </p:nvPicPr>
        <p:blipFill>
          <a:blip r:embed="rId4" cstate="print"/>
          <a:srcRect/>
          <a:stretch>
            <a:fillRect/>
          </a:stretch>
        </p:blipFill>
        <p:spPr bwMode="auto">
          <a:xfrm>
            <a:off x="5010150" y="457200"/>
            <a:ext cx="4133850" cy="55149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smtClean="0"/>
          </a:p>
        </p:txBody>
      </p:sp>
      <p:sp>
        <p:nvSpPr>
          <p:cNvPr id="29699" name="Rectangle 3"/>
          <p:cNvSpPr>
            <a:spLocks noGrp="1" noChangeArrowheads="1"/>
          </p:cNvSpPr>
          <p:nvPr>
            <p:ph type="body" idx="1"/>
          </p:nvPr>
        </p:nvSpPr>
        <p:spPr/>
        <p:txBody>
          <a:bodyPr/>
          <a:lstStyle/>
          <a:p>
            <a:pPr eaLnBrk="1" hangingPunct="1"/>
            <a:endParaRPr lang="en-US" smtClean="0"/>
          </a:p>
        </p:txBody>
      </p:sp>
      <p:pic>
        <p:nvPicPr>
          <p:cNvPr id="29700" name="Picture 5" descr="balustrade"/>
          <p:cNvPicPr>
            <a:picLocks noChangeAspect="1" noChangeArrowheads="1"/>
          </p:cNvPicPr>
          <p:nvPr/>
        </p:nvPicPr>
        <p:blipFill>
          <a:blip r:embed="rId2" cstate="print"/>
          <a:srcRect/>
          <a:stretch>
            <a:fillRect/>
          </a:stretch>
        </p:blipFill>
        <p:spPr bwMode="auto">
          <a:xfrm>
            <a:off x="0" y="0"/>
            <a:ext cx="9144000" cy="65738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4876800" cy="1325563"/>
          </a:xfrm>
        </p:spPr>
        <p:txBody>
          <a:bodyPr rtlCol="0">
            <a:normAutofit/>
          </a:bodyPr>
          <a:lstStyle/>
          <a:p>
            <a:pPr fontAlgn="auto">
              <a:spcAft>
                <a:spcPts val="0"/>
              </a:spcAft>
              <a:defRPr/>
            </a:pPr>
            <a:r>
              <a:rPr lang="en-US" dirty="0" smtClean="0">
                <a:latin typeface="High Tower Text" pitchFamily="18" charset="0"/>
              </a:rPr>
              <a:t>Flamboyant/Late Gothic</a:t>
            </a:r>
            <a:endParaRPr lang="en-US" dirty="0">
              <a:latin typeface="High Tower Text" pitchFamily="18" charset="0"/>
            </a:endParaRPr>
          </a:p>
        </p:txBody>
      </p:sp>
      <p:sp>
        <p:nvSpPr>
          <p:cNvPr id="3" name="Content Placeholder 2"/>
          <p:cNvSpPr>
            <a:spLocks noGrp="1"/>
          </p:cNvSpPr>
          <p:nvPr>
            <p:ph idx="1"/>
          </p:nvPr>
        </p:nvSpPr>
        <p:spPr>
          <a:xfrm>
            <a:off x="0" y="1219200"/>
            <a:ext cx="4419600" cy="4876800"/>
          </a:xfrm>
        </p:spPr>
        <p:style>
          <a:lnRef idx="1">
            <a:schemeClr val="accent6"/>
          </a:lnRef>
          <a:fillRef idx="3">
            <a:schemeClr val="accent6"/>
          </a:fillRef>
          <a:effectRef idx="2">
            <a:schemeClr val="accent6"/>
          </a:effectRef>
          <a:fontRef idx="minor">
            <a:schemeClr val="lt1"/>
          </a:fontRef>
        </p:style>
        <p:txBody>
          <a:bodyPr rtlCol="0">
            <a:normAutofit fontScale="92500" lnSpcReduction="20000"/>
          </a:bodyPr>
          <a:lstStyle/>
          <a:p>
            <a:pPr fontAlgn="auto">
              <a:spcAft>
                <a:spcPts val="0"/>
              </a:spcAft>
              <a:buFont typeface="Arial" pitchFamily="34" charset="0"/>
              <a:buChar char="•"/>
              <a:defRPr/>
            </a:pPr>
            <a:r>
              <a:rPr lang="en-US" dirty="0" smtClean="0">
                <a:latin typeface="Copperplate Gothic Light" pitchFamily="34" charset="0"/>
              </a:rPr>
              <a:t>“</a:t>
            </a:r>
            <a:r>
              <a:rPr lang="en-US" dirty="0" smtClean="0">
                <a:latin typeface="Calibri" pitchFamily="34" charset="0"/>
              </a:rPr>
              <a:t>Flame like” tracery</a:t>
            </a:r>
          </a:p>
          <a:p>
            <a:pPr fontAlgn="auto">
              <a:spcAft>
                <a:spcPts val="0"/>
              </a:spcAft>
              <a:buFont typeface="Arial" pitchFamily="34" charset="0"/>
              <a:buChar char="•"/>
              <a:defRPr/>
            </a:pPr>
            <a:r>
              <a:rPr lang="en-US" dirty="0" smtClean="0">
                <a:latin typeface="Calibri" pitchFamily="34" charset="0"/>
              </a:rPr>
              <a:t>Extreme decoration – pointed tracery</a:t>
            </a:r>
          </a:p>
          <a:p>
            <a:pPr lvl="1" fontAlgn="auto">
              <a:spcAft>
                <a:spcPts val="0"/>
              </a:spcAft>
              <a:buFont typeface="Arial" pitchFamily="34" charset="0"/>
              <a:buChar char="–"/>
              <a:defRPr/>
            </a:pPr>
            <a:r>
              <a:rPr lang="en-US" dirty="0" smtClean="0">
                <a:latin typeface="Calibri" pitchFamily="34" charset="0"/>
              </a:rPr>
              <a:t>Ogee arch</a:t>
            </a:r>
          </a:p>
          <a:p>
            <a:pPr lvl="1" fontAlgn="auto">
              <a:spcAft>
                <a:spcPts val="0"/>
              </a:spcAft>
              <a:buNone/>
              <a:defRPr/>
            </a:pPr>
            <a:r>
              <a:rPr lang="en-US" dirty="0" smtClean="0">
                <a:latin typeface="Calibri" pitchFamily="34" charset="0"/>
              </a:rPr>
              <a:t>Smaller in size- Gothic was becoming less popular and they were running out of $</a:t>
            </a:r>
          </a:p>
          <a:p>
            <a:pPr fontAlgn="auto">
              <a:spcAft>
                <a:spcPts val="0"/>
              </a:spcAft>
              <a:buFont typeface="Arial" pitchFamily="34" charset="0"/>
              <a:buChar char="•"/>
              <a:defRPr/>
            </a:pPr>
            <a:r>
              <a:rPr lang="en-US" dirty="0" smtClean="0">
                <a:latin typeface="Calibri" pitchFamily="34" charset="0"/>
              </a:rPr>
              <a:t>In sculpture there is a body under the drapery, secular persons are depicted</a:t>
            </a:r>
          </a:p>
          <a:p>
            <a:pPr fontAlgn="auto">
              <a:spcAft>
                <a:spcPts val="0"/>
              </a:spcAft>
              <a:buFont typeface="Arial" pitchFamily="34" charset="0"/>
              <a:buChar char="•"/>
              <a:defRPr/>
            </a:pPr>
            <a:r>
              <a:rPr lang="en-US" dirty="0" smtClean="0">
                <a:latin typeface="Calibri" pitchFamily="34" charset="0"/>
              </a:rPr>
              <a:t>Suffering is shown</a:t>
            </a:r>
          </a:p>
          <a:p>
            <a:pPr lvl="1" fontAlgn="auto">
              <a:spcAft>
                <a:spcPts val="0"/>
              </a:spcAft>
              <a:buFont typeface="Arial" pitchFamily="34" charset="0"/>
              <a:buChar char="–"/>
              <a:defRPr/>
            </a:pPr>
            <a:r>
              <a:rPr lang="en-US" dirty="0" smtClean="0">
                <a:latin typeface="Calibri" pitchFamily="34" charset="0"/>
              </a:rPr>
              <a:t>Black Death</a:t>
            </a:r>
          </a:p>
          <a:p>
            <a:pPr fontAlgn="auto">
              <a:spcAft>
                <a:spcPts val="0"/>
              </a:spcAft>
              <a:buFont typeface="Arial" pitchFamily="34" charset="0"/>
              <a:buChar char="•"/>
              <a:defRPr/>
            </a:pPr>
            <a:endParaRPr lang="en-US" dirty="0"/>
          </a:p>
        </p:txBody>
      </p:sp>
      <p:pic>
        <p:nvPicPr>
          <p:cNvPr id="11268" name="Picture 4" descr="http://www.sacred-destinations.com/france/images/rouen/st-maclou/resized/ext-cc-mannyyy.jpg"/>
          <p:cNvPicPr>
            <a:picLocks noChangeAspect="1" noChangeArrowheads="1"/>
          </p:cNvPicPr>
          <p:nvPr/>
        </p:nvPicPr>
        <p:blipFill>
          <a:blip r:embed="rId2" cstate="print"/>
          <a:srcRect/>
          <a:stretch>
            <a:fillRect/>
          </a:stretch>
        </p:blipFill>
        <p:spPr bwMode="auto">
          <a:xfrm>
            <a:off x="6553200" y="3046413"/>
            <a:ext cx="2590800" cy="3811587"/>
          </a:xfrm>
          <a:prstGeom prst="rect">
            <a:avLst/>
          </a:prstGeom>
          <a:noFill/>
          <a:ln w="9525">
            <a:noFill/>
            <a:miter lim="800000"/>
            <a:headEnd/>
            <a:tailEnd/>
          </a:ln>
        </p:spPr>
      </p:pic>
      <p:pic>
        <p:nvPicPr>
          <p:cNvPr id="11269" name="Picture 7" descr="http://www.newyorkcarver.com/geometry/venetianarch.jpg"/>
          <p:cNvPicPr>
            <a:picLocks noChangeAspect="1" noChangeArrowheads="1"/>
          </p:cNvPicPr>
          <p:nvPr/>
        </p:nvPicPr>
        <p:blipFill>
          <a:blip r:embed="rId3" cstate="print"/>
          <a:srcRect/>
          <a:stretch>
            <a:fillRect/>
          </a:stretch>
        </p:blipFill>
        <p:spPr bwMode="auto">
          <a:xfrm>
            <a:off x="4191000" y="4275138"/>
            <a:ext cx="2378075" cy="2582862"/>
          </a:xfrm>
          <a:prstGeom prst="rect">
            <a:avLst/>
          </a:prstGeom>
          <a:noFill/>
          <a:ln w="9525">
            <a:noFill/>
            <a:miter lim="800000"/>
            <a:headEnd/>
            <a:tailEnd/>
          </a:ln>
        </p:spPr>
      </p:pic>
      <p:pic>
        <p:nvPicPr>
          <p:cNvPr id="11270" name="Picture 8" descr="http://www.carruthersfamily.me.uk/P8240676z.jpg"/>
          <p:cNvPicPr>
            <a:picLocks noChangeAspect="1" noChangeArrowheads="1"/>
          </p:cNvPicPr>
          <p:nvPr/>
        </p:nvPicPr>
        <p:blipFill>
          <a:blip r:embed="rId4" cstate="print"/>
          <a:srcRect/>
          <a:stretch>
            <a:fillRect/>
          </a:stretch>
        </p:blipFill>
        <p:spPr bwMode="auto">
          <a:xfrm>
            <a:off x="5399088" y="0"/>
            <a:ext cx="3744912" cy="31242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1000" y="230188"/>
            <a:ext cx="4495800" cy="1329595"/>
          </a:xfrm>
        </p:spPr>
        <p:txBody>
          <a:bodyPr/>
          <a:lstStyle/>
          <a:p>
            <a:r>
              <a:rPr lang="en-US" sz="2400" dirty="0" smtClean="0"/>
              <a:t>Salisbury Cathedral</a:t>
            </a:r>
            <a:br>
              <a:rPr lang="en-US" sz="2400" dirty="0" smtClean="0"/>
            </a:br>
            <a:r>
              <a:rPr lang="en-US" sz="2400" dirty="0" smtClean="0"/>
              <a:t>Salisbury, England</a:t>
            </a:r>
            <a:br>
              <a:rPr lang="en-US" sz="2400" dirty="0" smtClean="0"/>
            </a:br>
            <a:r>
              <a:rPr lang="en-US" sz="2400" dirty="0" smtClean="0"/>
              <a:t>Gothic</a:t>
            </a:r>
            <a:br>
              <a:rPr lang="en-US" sz="2400" dirty="0" smtClean="0"/>
            </a:br>
            <a:r>
              <a:rPr lang="en-US" sz="2400" dirty="0" smtClean="0"/>
              <a:t>1220</a:t>
            </a:r>
          </a:p>
        </p:txBody>
      </p:sp>
      <p:sp>
        <p:nvSpPr>
          <p:cNvPr id="30723" name="Content Placeholder 2"/>
          <p:cNvSpPr>
            <a:spLocks noGrp="1"/>
          </p:cNvSpPr>
          <p:nvPr>
            <p:ph idx="1"/>
          </p:nvPr>
        </p:nvSpPr>
        <p:spPr>
          <a:xfrm>
            <a:off x="381000" y="1600200"/>
            <a:ext cx="4572000" cy="4038029"/>
          </a:xfrm>
        </p:spPr>
        <p:style>
          <a:lnRef idx="1">
            <a:schemeClr val="dk1"/>
          </a:lnRef>
          <a:fillRef idx="3">
            <a:schemeClr val="dk1"/>
          </a:fillRef>
          <a:effectRef idx="2">
            <a:schemeClr val="dk1"/>
          </a:effectRef>
          <a:fontRef idx="minor">
            <a:schemeClr val="lt1"/>
          </a:fontRef>
        </p:style>
        <p:txBody>
          <a:bodyPr/>
          <a:lstStyle/>
          <a:p>
            <a:r>
              <a:rPr lang="en-US" dirty="0" smtClean="0"/>
              <a:t>-English Gothic style </a:t>
            </a:r>
          </a:p>
          <a:p>
            <a:r>
              <a:rPr lang="en-US" dirty="0" smtClean="0"/>
              <a:t>-Not so high </a:t>
            </a:r>
          </a:p>
          <a:p>
            <a:r>
              <a:rPr lang="en-US" dirty="0" smtClean="0"/>
              <a:t>-Double transept</a:t>
            </a:r>
          </a:p>
          <a:p>
            <a:r>
              <a:rPr lang="en-US" dirty="0" smtClean="0"/>
              <a:t>-Emphasis on the soaring tower </a:t>
            </a:r>
          </a:p>
          <a:p>
            <a:r>
              <a:rPr lang="en-US" dirty="0" smtClean="0"/>
              <a:t>-Long nave, short transept</a:t>
            </a:r>
          </a:p>
          <a:p>
            <a:endParaRPr lang="en-US" dirty="0" smtClean="0"/>
          </a:p>
        </p:txBody>
      </p:sp>
      <p:pic>
        <p:nvPicPr>
          <p:cNvPr id="30724" name="Picture 2" descr="http://www.stonehenge-stone-circle.co.uk/stonehenge-images/salisbury_cathedral_250.jpg"/>
          <p:cNvPicPr>
            <a:picLocks noChangeAspect="1" noChangeArrowheads="1"/>
          </p:cNvPicPr>
          <p:nvPr/>
        </p:nvPicPr>
        <p:blipFill>
          <a:blip r:embed="rId2" cstate="print"/>
          <a:srcRect/>
          <a:stretch>
            <a:fillRect/>
          </a:stretch>
        </p:blipFill>
        <p:spPr bwMode="auto">
          <a:xfrm>
            <a:off x="5029200" y="228600"/>
            <a:ext cx="3823891" cy="3810000"/>
          </a:xfrm>
          <a:prstGeom prst="rect">
            <a:avLst/>
          </a:prstGeom>
          <a:noFill/>
          <a:ln w="9525">
            <a:noFill/>
            <a:miter lim="800000"/>
            <a:headEnd/>
            <a:tailEnd/>
          </a:ln>
        </p:spPr>
      </p:pic>
      <p:pic>
        <p:nvPicPr>
          <p:cNvPr id="14338" name="Picture 2" descr="http://www.bbc.co.uk/wiltshire/content/images/2007/10/22/msn_salisbury_cathedral_470x350.jpg"/>
          <p:cNvPicPr>
            <a:picLocks noChangeAspect="1" noChangeArrowheads="1"/>
          </p:cNvPicPr>
          <p:nvPr/>
        </p:nvPicPr>
        <p:blipFill>
          <a:blip r:embed="rId3" cstate="print"/>
          <a:srcRect t="10857" r="2979" b="4571"/>
          <a:stretch>
            <a:fillRect/>
          </a:stretch>
        </p:blipFill>
        <p:spPr bwMode="auto">
          <a:xfrm>
            <a:off x="5257800" y="4380832"/>
            <a:ext cx="3581400" cy="2324768"/>
          </a:xfrm>
          <a:prstGeom prst="rect">
            <a:avLst/>
          </a:prstGeom>
          <a:noFill/>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Durham vs. Salisbury</a:t>
            </a:r>
            <a:endParaRPr lang="en-US" dirty="0"/>
          </a:p>
        </p:txBody>
      </p:sp>
      <p:sp>
        <p:nvSpPr>
          <p:cNvPr id="3" name="Content Placeholder 2"/>
          <p:cNvSpPr>
            <a:spLocks noGrp="1"/>
          </p:cNvSpPr>
          <p:nvPr>
            <p:ph idx="1"/>
          </p:nvPr>
        </p:nvSpPr>
        <p:spPr/>
        <p:txBody>
          <a:bodyPr/>
          <a:lstStyle/>
          <a:p>
            <a:endParaRPr lang="en-US" dirty="0"/>
          </a:p>
        </p:txBody>
      </p:sp>
      <p:pic>
        <p:nvPicPr>
          <p:cNvPr id="4" name="Picture 2" descr="http://christianworldtraveler.files.wordpress.com/2010/01/durhamcath.jpg"/>
          <p:cNvPicPr>
            <a:picLocks noChangeAspect="1" noChangeArrowheads="1"/>
          </p:cNvPicPr>
          <p:nvPr/>
        </p:nvPicPr>
        <p:blipFill>
          <a:blip r:embed="rId2" cstate="print"/>
          <a:srcRect/>
          <a:stretch>
            <a:fillRect/>
          </a:stretch>
        </p:blipFill>
        <p:spPr bwMode="auto">
          <a:xfrm>
            <a:off x="228600" y="1524000"/>
            <a:ext cx="4419600" cy="3314700"/>
          </a:xfrm>
          <a:prstGeom prst="rect">
            <a:avLst/>
          </a:prstGeom>
          <a:noFill/>
        </p:spPr>
      </p:pic>
      <p:pic>
        <p:nvPicPr>
          <p:cNvPr id="56324" name="Picture 4" descr="File:Salisburycathedral0246.jpg"/>
          <p:cNvPicPr>
            <a:picLocks noChangeAspect="1" noChangeArrowheads="1"/>
          </p:cNvPicPr>
          <p:nvPr/>
        </p:nvPicPr>
        <p:blipFill>
          <a:blip r:embed="rId3" cstate="print"/>
          <a:srcRect/>
          <a:stretch>
            <a:fillRect/>
          </a:stretch>
        </p:blipFill>
        <p:spPr bwMode="auto">
          <a:xfrm>
            <a:off x="4875706" y="1447800"/>
            <a:ext cx="4268294" cy="2971800"/>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en-US" smtClean="0"/>
          </a:p>
        </p:txBody>
      </p:sp>
      <p:sp>
        <p:nvSpPr>
          <p:cNvPr id="5123" name="Content Placeholder 2"/>
          <p:cNvSpPr>
            <a:spLocks noGrp="1"/>
          </p:cNvSpPr>
          <p:nvPr>
            <p:ph idx="1"/>
          </p:nvPr>
        </p:nvSpPr>
        <p:spPr/>
        <p:txBody>
          <a:bodyPr/>
          <a:lstStyle/>
          <a:p>
            <a:endParaRPr lang="en-US" smtClean="0"/>
          </a:p>
        </p:txBody>
      </p:sp>
      <p:pic>
        <p:nvPicPr>
          <p:cNvPr id="5124" name="Picture 4" descr="17-25"/>
          <p:cNvPicPr>
            <a:picLocks noChangeAspect="1" noChangeArrowheads="1"/>
          </p:cNvPicPr>
          <p:nvPr/>
        </p:nvPicPr>
        <p:blipFill>
          <a:blip r:embed="rId2" cstate="print"/>
          <a:srcRect/>
          <a:stretch>
            <a:fillRect/>
          </a:stretch>
        </p:blipFill>
        <p:spPr bwMode="auto">
          <a:xfrm>
            <a:off x="155575" y="46038"/>
            <a:ext cx="8988425" cy="65452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endParaRPr lang="en-US" smtClean="0"/>
          </a:p>
        </p:txBody>
      </p:sp>
      <p:sp>
        <p:nvSpPr>
          <p:cNvPr id="31747" name="Content Placeholder 2"/>
          <p:cNvSpPr>
            <a:spLocks noGrp="1"/>
          </p:cNvSpPr>
          <p:nvPr>
            <p:ph idx="1"/>
          </p:nvPr>
        </p:nvSpPr>
        <p:spPr/>
        <p:txBody>
          <a:bodyPr/>
          <a:lstStyle/>
          <a:p>
            <a:endParaRPr lang="en-US" smtClean="0"/>
          </a:p>
        </p:txBody>
      </p:sp>
      <p:pic>
        <p:nvPicPr>
          <p:cNvPr id="31748" name="Picture 2" descr="http://c.photoshelter.com/img-get/I0000JaeWq8bkQbI/s"/>
          <p:cNvPicPr>
            <a:picLocks noChangeAspect="1" noChangeArrowheads="1"/>
          </p:cNvPicPr>
          <p:nvPr/>
        </p:nvPicPr>
        <p:blipFill>
          <a:blip r:embed="rId2" cstate="print"/>
          <a:srcRect/>
          <a:stretch>
            <a:fillRect/>
          </a:stretch>
        </p:blipFill>
        <p:spPr bwMode="auto">
          <a:xfrm>
            <a:off x="685800" y="533400"/>
            <a:ext cx="7780338" cy="5181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en-US" smtClean="0"/>
          </a:p>
        </p:txBody>
      </p:sp>
      <p:sp>
        <p:nvSpPr>
          <p:cNvPr id="32771" name="Rectangle 3"/>
          <p:cNvSpPr>
            <a:spLocks noGrp="1" noChangeArrowheads="1"/>
          </p:cNvSpPr>
          <p:nvPr>
            <p:ph type="body" idx="1"/>
          </p:nvPr>
        </p:nvSpPr>
        <p:spPr/>
        <p:txBody>
          <a:bodyPr/>
          <a:lstStyle/>
          <a:p>
            <a:pPr eaLnBrk="1" hangingPunct="1"/>
            <a:endParaRPr lang="en-US" smtClean="0"/>
          </a:p>
        </p:txBody>
      </p:sp>
      <p:pic>
        <p:nvPicPr>
          <p:cNvPr id="32772" name="Picture 5" descr="Nave of Salisbury Cathedral.  1220-1258">
            <a:hlinkClick r:id="rId2"/>
          </p:cNvPr>
          <p:cNvPicPr>
            <a:picLocks noChangeAspect="1" noChangeArrowheads="1"/>
          </p:cNvPicPr>
          <p:nvPr/>
        </p:nvPicPr>
        <p:blipFill>
          <a:blip r:embed="rId3" cstate="print"/>
          <a:srcRect/>
          <a:stretch>
            <a:fillRect/>
          </a:stretch>
        </p:blipFill>
        <p:spPr bwMode="auto">
          <a:xfrm>
            <a:off x="381000" y="0"/>
            <a:ext cx="4611688" cy="6858000"/>
          </a:xfrm>
          <a:prstGeom prst="rect">
            <a:avLst/>
          </a:prstGeom>
          <a:noFill/>
          <a:ln w="9525">
            <a:noFill/>
            <a:miter lim="800000"/>
            <a:headEnd/>
            <a:tailEnd/>
          </a:ln>
        </p:spPr>
      </p:pic>
      <p:pic>
        <p:nvPicPr>
          <p:cNvPr id="12290" name="Picture 2" descr="http://www.sacred-destinations.com/england/images/salisbury/cathedral/resized/eos2_102pl.jpg"/>
          <p:cNvPicPr>
            <a:picLocks noChangeAspect="1" noChangeArrowheads="1"/>
          </p:cNvPicPr>
          <p:nvPr/>
        </p:nvPicPr>
        <p:blipFill>
          <a:blip r:embed="rId4" cstate="print"/>
          <a:srcRect/>
          <a:stretch>
            <a:fillRect/>
          </a:stretch>
        </p:blipFill>
        <p:spPr bwMode="auto">
          <a:xfrm>
            <a:off x="4821790" y="0"/>
            <a:ext cx="4322210" cy="6705600"/>
          </a:xfrm>
          <a:prstGeom prst="rect">
            <a:avLst/>
          </a:prstGeom>
          <a:noFill/>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724400" y="230189"/>
            <a:ext cx="4038600" cy="1141412"/>
          </a:xfrm>
        </p:spPr>
        <p:txBody>
          <a:bodyPr/>
          <a:lstStyle/>
          <a:p>
            <a:r>
              <a:rPr lang="en-US" sz="2000" b="1" dirty="0" smtClean="0"/>
              <a:t>Westminster Abbey</a:t>
            </a:r>
            <a:br>
              <a:rPr lang="en-US" sz="2000" b="1" dirty="0" smtClean="0"/>
            </a:br>
            <a:r>
              <a:rPr lang="en-US" sz="2000" b="1" dirty="0" smtClean="0"/>
              <a:t>London England</a:t>
            </a:r>
            <a:br>
              <a:rPr lang="en-US" sz="2000" b="1" dirty="0" smtClean="0"/>
            </a:br>
            <a:r>
              <a:rPr lang="en-US" sz="2000" b="1" dirty="0" smtClean="0"/>
              <a:t>Perpendicular Gothic</a:t>
            </a:r>
            <a:br>
              <a:rPr lang="en-US" sz="2000" b="1" dirty="0" smtClean="0"/>
            </a:br>
            <a:r>
              <a:rPr lang="en-US" sz="2000" b="1" dirty="0"/>
              <a:t>1500 CE</a:t>
            </a:r>
            <a:r>
              <a:rPr lang="en-US" sz="2000" dirty="0"/>
              <a:t/>
            </a:r>
            <a:br>
              <a:rPr lang="en-US" sz="2000" dirty="0"/>
            </a:br>
            <a:endParaRPr lang="en-US" sz="2000" b="1" dirty="0" smtClean="0"/>
          </a:p>
        </p:txBody>
      </p:sp>
      <p:sp>
        <p:nvSpPr>
          <p:cNvPr id="33795" name="Rectangle 3"/>
          <p:cNvSpPr>
            <a:spLocks noGrp="1" noChangeArrowheads="1"/>
          </p:cNvSpPr>
          <p:nvPr>
            <p:ph type="body" idx="1"/>
          </p:nvPr>
        </p:nvSpPr>
        <p:spPr>
          <a:xfrm>
            <a:off x="4800600" y="1412875"/>
            <a:ext cx="3962400" cy="3619452"/>
          </a:xfrm>
        </p:spPr>
        <p:style>
          <a:lnRef idx="1">
            <a:schemeClr val="accent2"/>
          </a:lnRef>
          <a:fillRef idx="3">
            <a:schemeClr val="accent2"/>
          </a:fillRef>
          <a:effectRef idx="2">
            <a:schemeClr val="accent2"/>
          </a:effectRef>
          <a:fontRef idx="minor">
            <a:schemeClr val="lt1"/>
          </a:fontRef>
        </p:style>
        <p:txBody>
          <a:bodyPr/>
          <a:lstStyle/>
          <a:p>
            <a:r>
              <a:rPr lang="en-US" sz="2400" dirty="0" smtClean="0"/>
              <a:t>-Fan vaults </a:t>
            </a:r>
          </a:p>
          <a:p>
            <a:r>
              <a:rPr lang="en-US" sz="2400" dirty="0" smtClean="0"/>
              <a:t>-Organic </a:t>
            </a:r>
          </a:p>
          <a:p>
            <a:r>
              <a:rPr lang="en-US" sz="2400" dirty="0" smtClean="0"/>
              <a:t>-English desire for knotting references the Celtic knotting form the early medieval period</a:t>
            </a:r>
          </a:p>
          <a:p>
            <a:r>
              <a:rPr lang="en-US" sz="2400" dirty="0" smtClean="0"/>
              <a:t>-Linked to the Flamboyant style in France  </a:t>
            </a:r>
          </a:p>
          <a:p>
            <a:r>
              <a:rPr lang="en-US" sz="2400" dirty="0" smtClean="0"/>
              <a:t>-Perpendicular gothic (unique to England) </a:t>
            </a:r>
          </a:p>
        </p:txBody>
      </p:sp>
      <p:pic>
        <p:nvPicPr>
          <p:cNvPr id="5" name="Picture 1026" descr="PCD"/>
          <p:cNvPicPr>
            <a:picLocks noChangeAspect="1" noChangeArrowheads="1"/>
          </p:cNvPicPr>
          <p:nvPr/>
        </p:nvPicPr>
        <p:blipFill>
          <a:blip r:embed="rId2" cstate="print"/>
          <a:srcRect/>
          <a:stretch>
            <a:fillRect/>
          </a:stretch>
        </p:blipFill>
        <p:spPr bwMode="auto">
          <a:xfrm>
            <a:off x="304799" y="228600"/>
            <a:ext cx="4289659" cy="6400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en-US" smtClean="0"/>
          </a:p>
        </p:txBody>
      </p:sp>
      <p:sp>
        <p:nvSpPr>
          <p:cNvPr id="34819" name="Rectangle 3"/>
          <p:cNvSpPr>
            <a:spLocks noGrp="1" noChangeArrowheads="1"/>
          </p:cNvSpPr>
          <p:nvPr>
            <p:ph type="body" idx="1"/>
          </p:nvPr>
        </p:nvSpPr>
        <p:spPr/>
        <p:txBody>
          <a:bodyPr/>
          <a:lstStyle/>
          <a:p>
            <a:pPr eaLnBrk="1" hangingPunct="1"/>
            <a:endParaRPr lang="en-US" smtClean="0"/>
          </a:p>
        </p:txBody>
      </p:sp>
      <p:pic>
        <p:nvPicPr>
          <p:cNvPr id="5" name="Picture 3" descr="msotw9_temp0"/>
          <p:cNvPicPr>
            <a:picLocks noChangeAspect="1" noChangeArrowheads="1"/>
          </p:cNvPicPr>
          <p:nvPr/>
        </p:nvPicPr>
        <p:blipFill>
          <a:blip r:embed="rId2" cstate="print">
            <a:lum bright="6000" contrast="12000"/>
          </a:blip>
          <a:srcRect/>
          <a:stretch>
            <a:fillRect/>
          </a:stretch>
        </p:blipFill>
        <p:spPr bwMode="auto">
          <a:xfrm>
            <a:off x="4709905" y="0"/>
            <a:ext cx="4434095" cy="6553200"/>
          </a:xfrm>
          <a:prstGeom prst="rect">
            <a:avLst/>
          </a:prstGeom>
          <a:noFill/>
          <a:ln w="9525">
            <a:solidFill>
              <a:schemeClr val="bg2"/>
            </a:solidFill>
            <a:miter lim="800000"/>
            <a:headEnd/>
            <a:tailEnd/>
          </a:ln>
        </p:spPr>
      </p:pic>
      <p:pic>
        <p:nvPicPr>
          <p:cNvPr id="6" name="Picture 5" descr="Westminster Abbey.  Chapel of Henry VII.   1503-1519">
            <a:hlinkClick r:id="rId3"/>
          </p:cNvPr>
          <p:cNvPicPr>
            <a:picLocks noChangeAspect="1" noChangeArrowheads="1"/>
          </p:cNvPicPr>
          <p:nvPr/>
        </p:nvPicPr>
        <p:blipFill>
          <a:blip r:embed="rId4" cstate="print"/>
          <a:srcRect/>
          <a:stretch>
            <a:fillRect/>
          </a:stretch>
        </p:blipFill>
        <p:spPr bwMode="auto">
          <a:xfrm>
            <a:off x="0" y="0"/>
            <a:ext cx="493712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026" descr="PCD"/>
          <p:cNvPicPr>
            <a:picLocks noChangeAspect="1" noChangeArrowheads="1"/>
          </p:cNvPicPr>
          <p:nvPr/>
        </p:nvPicPr>
        <p:blipFill>
          <a:blip r:embed="rId2" cstate="print"/>
          <a:srcRect/>
          <a:stretch>
            <a:fillRect/>
          </a:stretch>
        </p:blipFill>
        <p:spPr bwMode="auto">
          <a:xfrm>
            <a:off x="4343400" y="0"/>
            <a:ext cx="2425700" cy="3619500"/>
          </a:xfrm>
          <a:prstGeom prst="rect">
            <a:avLst/>
          </a:prstGeom>
          <a:noFill/>
          <a:ln w="9525">
            <a:noFill/>
            <a:miter lim="800000"/>
            <a:headEnd/>
            <a:tailEnd/>
          </a:ln>
        </p:spPr>
      </p:pic>
      <p:sp>
        <p:nvSpPr>
          <p:cNvPr id="12291" name="Title 1"/>
          <p:cNvSpPr>
            <a:spLocks noGrp="1"/>
          </p:cNvSpPr>
          <p:nvPr>
            <p:ph type="title"/>
          </p:nvPr>
        </p:nvSpPr>
        <p:spPr>
          <a:xfrm>
            <a:off x="0" y="0"/>
            <a:ext cx="4267200" cy="1417638"/>
          </a:xfrm>
        </p:spPr>
        <p:txBody>
          <a:bodyPr/>
          <a:lstStyle/>
          <a:p>
            <a:r>
              <a:rPr lang="en-US" sz="4800" smtClean="0">
                <a:latin typeface="High Tower Text" pitchFamily="18" charset="0"/>
              </a:rPr>
              <a:t>English Gothic</a:t>
            </a:r>
          </a:p>
        </p:txBody>
      </p:sp>
      <p:sp>
        <p:nvSpPr>
          <p:cNvPr id="3" name="Content Placeholder 2"/>
          <p:cNvSpPr>
            <a:spLocks noGrp="1"/>
          </p:cNvSpPr>
          <p:nvPr>
            <p:ph idx="1"/>
          </p:nvPr>
        </p:nvSpPr>
        <p:spPr>
          <a:xfrm>
            <a:off x="0" y="1219200"/>
            <a:ext cx="4343400" cy="5638800"/>
          </a:xfrm>
        </p:spPr>
        <p:style>
          <a:lnRef idx="1">
            <a:schemeClr val="accent6"/>
          </a:lnRef>
          <a:fillRef idx="3">
            <a:schemeClr val="accent6"/>
          </a:fillRef>
          <a:effectRef idx="2">
            <a:schemeClr val="accent6"/>
          </a:effectRef>
          <a:fontRef idx="minor">
            <a:schemeClr val="lt1"/>
          </a:fontRef>
        </p:style>
        <p:txBody>
          <a:bodyPr rtlCol="0">
            <a:normAutofit fontScale="92500" lnSpcReduction="10000"/>
          </a:bodyPr>
          <a:lstStyle/>
          <a:p>
            <a:pPr fontAlgn="auto">
              <a:lnSpc>
                <a:spcPct val="90000"/>
              </a:lnSpc>
              <a:spcAft>
                <a:spcPts val="0"/>
              </a:spcAft>
              <a:buFont typeface="Arial" pitchFamily="34" charset="0"/>
              <a:buChar char="•"/>
              <a:defRPr/>
            </a:pPr>
            <a:r>
              <a:rPr lang="en-US" sz="3000" dirty="0" smtClean="0">
                <a:latin typeface="Bookman Old Style" pitchFamily="18" charset="0"/>
              </a:rPr>
              <a:t>Decorated Style</a:t>
            </a:r>
          </a:p>
          <a:p>
            <a:pPr fontAlgn="auto">
              <a:lnSpc>
                <a:spcPct val="90000"/>
              </a:lnSpc>
              <a:spcAft>
                <a:spcPts val="0"/>
              </a:spcAft>
              <a:buFont typeface="Arial" pitchFamily="34" charset="0"/>
              <a:buChar char="•"/>
              <a:defRPr/>
            </a:pPr>
            <a:r>
              <a:rPr lang="en-US" sz="3000" dirty="0" smtClean="0">
                <a:latin typeface="Bookman Old Style" pitchFamily="18" charset="0"/>
              </a:rPr>
              <a:t>Perpendicular Style</a:t>
            </a:r>
          </a:p>
          <a:p>
            <a:pPr fontAlgn="auto">
              <a:lnSpc>
                <a:spcPct val="90000"/>
              </a:lnSpc>
              <a:spcAft>
                <a:spcPts val="0"/>
              </a:spcAft>
              <a:buFont typeface="Arial" pitchFamily="34" charset="0"/>
              <a:buChar char="•"/>
              <a:defRPr/>
            </a:pPr>
            <a:r>
              <a:rPr lang="en-US" sz="3000" dirty="0" smtClean="0">
                <a:latin typeface="Bookman Old Style" pitchFamily="18" charset="0"/>
              </a:rPr>
              <a:t>Fan Vaulting</a:t>
            </a:r>
          </a:p>
          <a:p>
            <a:pPr fontAlgn="auto">
              <a:spcAft>
                <a:spcPts val="0"/>
              </a:spcAft>
              <a:buFont typeface="Arial" pitchFamily="34" charset="0"/>
              <a:buChar char="•"/>
              <a:defRPr/>
            </a:pPr>
            <a:r>
              <a:rPr lang="en-US" dirty="0" smtClean="0">
                <a:latin typeface="Bookman Old Style" pitchFamily="18" charset="0"/>
                <a:cs typeface="Tahoma" pitchFamily="34" charset="0"/>
              </a:rPr>
              <a:t>horizontal emphasis in a long rectilinear plan</a:t>
            </a:r>
            <a:r>
              <a:rPr lang="en-US" dirty="0" smtClean="0">
                <a:latin typeface="Bookman Old Style" pitchFamily="18" charset="0"/>
                <a:cs typeface="Times New Roman" pitchFamily="18" charset="0"/>
              </a:rPr>
              <a:t> </a:t>
            </a:r>
            <a:r>
              <a:rPr lang="en-US" dirty="0" smtClean="0">
                <a:latin typeface="Bookman Old Style" pitchFamily="18" charset="0"/>
                <a:cs typeface="Tahoma" pitchFamily="34" charset="0"/>
              </a:rPr>
              <a:t> </a:t>
            </a:r>
            <a:endParaRPr lang="en-US" dirty="0" smtClean="0">
              <a:latin typeface="Bookman Old Style" pitchFamily="18" charset="0"/>
              <a:cs typeface="Times New Roman" pitchFamily="18" charset="0"/>
            </a:endParaRPr>
          </a:p>
          <a:p>
            <a:pPr fontAlgn="auto">
              <a:spcAft>
                <a:spcPts val="0"/>
              </a:spcAft>
              <a:buFont typeface="Arial" pitchFamily="34" charset="0"/>
              <a:buChar char="•"/>
              <a:defRPr/>
            </a:pPr>
            <a:r>
              <a:rPr lang="en-US" dirty="0" smtClean="0">
                <a:latin typeface="Bookman Old Style" pitchFamily="18" charset="0"/>
                <a:cs typeface="Tahoma" pitchFamily="34" charset="0"/>
              </a:rPr>
              <a:t>more emphasis on the cross tower than the fa</a:t>
            </a:r>
            <a:r>
              <a:rPr lang="en-US" dirty="0" smtClean="0">
                <a:latin typeface="Bookman Old Style" pitchFamily="18" charset="0"/>
                <a:cs typeface="Times New Roman" pitchFamily="18" charset="0"/>
              </a:rPr>
              <a:t>ç</a:t>
            </a:r>
            <a:r>
              <a:rPr lang="en-US" dirty="0" smtClean="0">
                <a:latin typeface="Bookman Old Style" pitchFamily="18" charset="0"/>
                <a:cs typeface="Tahoma" pitchFamily="34" charset="0"/>
              </a:rPr>
              <a:t>ade </a:t>
            </a:r>
            <a:endParaRPr lang="en-US" dirty="0" smtClean="0">
              <a:latin typeface="Bookman Old Style" pitchFamily="18" charset="0"/>
              <a:cs typeface="Times New Roman" pitchFamily="18" charset="0"/>
            </a:endParaRPr>
          </a:p>
          <a:p>
            <a:pPr fontAlgn="auto">
              <a:spcAft>
                <a:spcPts val="0"/>
              </a:spcAft>
              <a:buFont typeface="Arial" pitchFamily="34" charset="0"/>
              <a:buChar char="•"/>
              <a:defRPr/>
            </a:pPr>
            <a:r>
              <a:rPr lang="en-US" dirty="0" smtClean="0">
                <a:latin typeface="Bookman Old Style" pitchFamily="18" charset="0"/>
                <a:cs typeface="Tahoma" pitchFamily="34" charset="0"/>
              </a:rPr>
              <a:t>less interest in height </a:t>
            </a:r>
          </a:p>
          <a:p>
            <a:pPr fontAlgn="auto">
              <a:spcAft>
                <a:spcPts val="0"/>
              </a:spcAft>
              <a:buFont typeface="Arial" pitchFamily="34" charset="0"/>
              <a:buChar char="•"/>
              <a:defRPr/>
            </a:pPr>
            <a:r>
              <a:rPr lang="en-US" dirty="0" smtClean="0">
                <a:latin typeface="Bookman Old Style" pitchFamily="18" charset="0"/>
                <a:cs typeface="Times New Roman" pitchFamily="18" charset="0"/>
              </a:rPr>
              <a:t>Nave ends with a flat wall rather than in a round apse</a:t>
            </a:r>
            <a:r>
              <a:rPr lang="en-US" dirty="0" smtClean="0">
                <a:latin typeface="Bookman Old Style" pitchFamily="18" charset="0"/>
              </a:rPr>
              <a:t> </a:t>
            </a:r>
          </a:p>
          <a:p>
            <a:pPr fontAlgn="auto">
              <a:spcAft>
                <a:spcPts val="0"/>
              </a:spcAft>
              <a:buFont typeface="Arial" pitchFamily="34" charset="0"/>
              <a:buChar char="•"/>
              <a:defRPr/>
            </a:pPr>
            <a:endParaRPr lang="en-US" dirty="0" smtClean="0">
              <a:latin typeface="Copperplate Gothic Light" pitchFamily="34" charset="0"/>
              <a:cs typeface="Times New Roman" pitchFamily="18" charset="0"/>
            </a:endParaRPr>
          </a:p>
          <a:p>
            <a:pPr fontAlgn="auto">
              <a:spcAft>
                <a:spcPts val="0"/>
              </a:spcAft>
              <a:buFont typeface="Arial" pitchFamily="34" charset="0"/>
              <a:buChar char="•"/>
              <a:defRPr/>
            </a:pPr>
            <a:endParaRPr lang="en-US" dirty="0"/>
          </a:p>
        </p:txBody>
      </p:sp>
      <p:pic>
        <p:nvPicPr>
          <p:cNvPr id="12293" name="Picture 4" descr="Salisbury Cathedral - 2"/>
          <p:cNvPicPr>
            <a:picLocks noChangeAspect="1" noChangeArrowheads="1"/>
          </p:cNvPicPr>
          <p:nvPr/>
        </p:nvPicPr>
        <p:blipFill>
          <a:blip r:embed="rId3" cstate="print"/>
          <a:srcRect/>
          <a:stretch>
            <a:fillRect/>
          </a:stretch>
        </p:blipFill>
        <p:spPr bwMode="auto">
          <a:xfrm>
            <a:off x="4822825" y="3505200"/>
            <a:ext cx="4321175" cy="3352800"/>
          </a:xfrm>
          <a:prstGeom prst="rect">
            <a:avLst/>
          </a:prstGeom>
          <a:noFill/>
          <a:ln w="9525">
            <a:noFill/>
            <a:miter lim="800000"/>
            <a:headEnd/>
            <a:tailEnd/>
          </a:ln>
        </p:spPr>
      </p:pic>
      <p:pic>
        <p:nvPicPr>
          <p:cNvPr id="12294" name="Picture 3" descr="msotw9_temp0"/>
          <p:cNvPicPr>
            <a:picLocks noChangeAspect="1" noChangeArrowheads="1"/>
          </p:cNvPicPr>
          <p:nvPr/>
        </p:nvPicPr>
        <p:blipFill>
          <a:blip r:embed="rId4" cstate="print">
            <a:lum bright="6000" contrast="12000"/>
          </a:blip>
          <a:srcRect/>
          <a:stretch>
            <a:fillRect/>
          </a:stretch>
        </p:blipFill>
        <p:spPr bwMode="auto">
          <a:xfrm>
            <a:off x="6772275" y="0"/>
            <a:ext cx="2371725" cy="3505200"/>
          </a:xfrm>
          <a:prstGeom prst="rect">
            <a:avLst/>
          </a:prstGeom>
          <a:noFill/>
          <a:ln w="9525">
            <a:solidFill>
              <a:schemeClr val="bg2"/>
            </a:solid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smtClean="0"/>
          </a:p>
        </p:txBody>
      </p:sp>
      <p:sp>
        <p:nvSpPr>
          <p:cNvPr id="6147" name="Rectangle 3"/>
          <p:cNvSpPr>
            <a:spLocks noGrp="1" noChangeArrowheads="1"/>
          </p:cNvSpPr>
          <p:nvPr>
            <p:ph type="body" idx="1"/>
          </p:nvPr>
        </p:nvSpPr>
        <p:spPr/>
        <p:txBody>
          <a:bodyPr/>
          <a:lstStyle/>
          <a:p>
            <a:pPr eaLnBrk="1" hangingPunct="1"/>
            <a:endParaRPr lang="en-US" smtClean="0"/>
          </a:p>
        </p:txBody>
      </p:sp>
      <p:pic>
        <p:nvPicPr>
          <p:cNvPr id="6148" name="Picture 4" descr="img038"/>
          <p:cNvPicPr>
            <a:picLocks noChangeAspect="1" noChangeArrowheads="1"/>
          </p:cNvPicPr>
          <p:nvPr/>
        </p:nvPicPr>
        <p:blipFill>
          <a:blip r:embed="rId3" cstate="print"/>
          <a:srcRect/>
          <a:stretch>
            <a:fillRect/>
          </a:stretch>
        </p:blipFill>
        <p:spPr bwMode="auto">
          <a:xfrm>
            <a:off x="4953000" y="457200"/>
            <a:ext cx="7543800" cy="5657850"/>
          </a:xfrm>
          <a:prstGeom prst="rect">
            <a:avLst/>
          </a:prstGeom>
          <a:noFill/>
          <a:ln w="9525">
            <a:noFill/>
            <a:miter lim="800000"/>
            <a:headEnd/>
            <a:tailEnd/>
          </a:ln>
        </p:spPr>
      </p:pic>
      <p:pic>
        <p:nvPicPr>
          <p:cNvPr id="6149" name="Picture 6" descr="17-35"/>
          <p:cNvPicPr>
            <a:picLocks noChangeAspect="1" noChangeArrowheads="1"/>
          </p:cNvPicPr>
          <p:nvPr/>
        </p:nvPicPr>
        <p:blipFill>
          <a:blip r:embed="rId4" cstate="print"/>
          <a:srcRect/>
          <a:stretch>
            <a:fillRect/>
          </a:stretch>
        </p:blipFill>
        <p:spPr bwMode="auto">
          <a:xfrm>
            <a:off x="0" y="533400"/>
            <a:ext cx="3819525" cy="5562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smtClean="0"/>
          </a:p>
        </p:txBody>
      </p:sp>
      <p:sp>
        <p:nvSpPr>
          <p:cNvPr id="7171" name="Rectangle 3"/>
          <p:cNvSpPr>
            <a:spLocks noGrp="1" noChangeArrowheads="1"/>
          </p:cNvSpPr>
          <p:nvPr>
            <p:ph type="body" idx="1"/>
          </p:nvPr>
        </p:nvSpPr>
        <p:spPr/>
        <p:txBody>
          <a:bodyPr/>
          <a:lstStyle/>
          <a:p>
            <a:pPr eaLnBrk="1" hangingPunct="1"/>
            <a:endParaRPr lang="en-US" smtClean="0"/>
          </a:p>
        </p:txBody>
      </p:sp>
      <p:pic>
        <p:nvPicPr>
          <p:cNvPr id="7172" name="Picture 5" descr="Bayeux%20tapestry%20-%20Harold"/>
          <p:cNvPicPr>
            <a:picLocks noChangeAspect="1" noChangeArrowheads="1"/>
          </p:cNvPicPr>
          <p:nvPr/>
        </p:nvPicPr>
        <p:blipFill>
          <a:blip r:embed="rId2" cstate="print"/>
          <a:srcRect/>
          <a:stretch>
            <a:fillRect/>
          </a:stretch>
        </p:blipFill>
        <p:spPr bwMode="auto">
          <a:xfrm>
            <a:off x="342900" y="990600"/>
            <a:ext cx="8801100" cy="44640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381000"/>
            <a:ext cx="7772400" cy="1371600"/>
          </a:xfrm>
        </p:spPr>
        <p:txBody>
          <a:bodyPr rtlCol="0">
            <a:normAutofit/>
          </a:bodyPr>
          <a:lstStyle/>
          <a:p>
            <a:pPr fontAlgn="auto">
              <a:spcAft>
                <a:spcPts val="0"/>
              </a:spcAft>
              <a:defRPr/>
            </a:pPr>
            <a:r>
              <a:rPr lang="en-US" sz="9600" dirty="0" smtClean="0">
                <a:latin typeface="FrankRuehl" pitchFamily="34" charset="-79"/>
                <a:cs typeface="FrankRuehl" pitchFamily="34" charset="-79"/>
              </a:rPr>
              <a:t>GOTHIC</a:t>
            </a:r>
          </a:p>
        </p:txBody>
      </p:sp>
      <p:sp>
        <p:nvSpPr>
          <p:cNvPr id="5123" name="Text Box 5"/>
          <p:cNvSpPr txBox="1">
            <a:spLocks noChangeArrowheads="1"/>
          </p:cNvSpPr>
          <p:nvPr/>
        </p:nvSpPr>
        <p:spPr bwMode="auto">
          <a:xfrm>
            <a:off x="4286250" y="2933700"/>
            <a:ext cx="571500" cy="3543300"/>
          </a:xfrm>
          <a:prstGeom prst="rect">
            <a:avLst/>
          </a:prstGeom>
          <a:noFill/>
          <a:ln w="28575">
            <a:noFill/>
            <a:miter lim="800000"/>
            <a:headEnd/>
            <a:tailEnd/>
          </a:ln>
        </p:spPr>
        <p:txBody>
          <a:bodyPr/>
          <a:lstStyle/>
          <a:p>
            <a:r>
              <a:rPr lang="en-US" sz="4800">
                <a:latin typeface="Times New Roman" pitchFamily="18" charset="0"/>
              </a:rPr>
              <a:t>L IGHT</a:t>
            </a:r>
          </a:p>
        </p:txBody>
      </p:sp>
      <p:sp>
        <p:nvSpPr>
          <p:cNvPr id="5124" name="Text Box 6"/>
          <p:cNvSpPr txBox="1">
            <a:spLocks noChangeArrowheads="1"/>
          </p:cNvSpPr>
          <p:nvPr/>
        </p:nvSpPr>
        <p:spPr bwMode="auto">
          <a:xfrm>
            <a:off x="3390900" y="3657600"/>
            <a:ext cx="2857500" cy="800100"/>
          </a:xfrm>
          <a:prstGeom prst="rect">
            <a:avLst/>
          </a:prstGeom>
          <a:noFill/>
          <a:ln w="9525">
            <a:noFill/>
            <a:miter lim="800000"/>
            <a:headEnd/>
            <a:tailEnd/>
          </a:ln>
        </p:spPr>
        <p:txBody>
          <a:bodyPr/>
          <a:lstStyle/>
          <a:p>
            <a:r>
              <a:rPr lang="en-US" sz="4800" dirty="0">
                <a:latin typeface="Times New Roman" pitchFamily="18" charset="0"/>
              </a:rPr>
              <a:t>HE  </a:t>
            </a:r>
            <a:r>
              <a:rPr lang="en-US" sz="4800" dirty="0" smtClean="0">
                <a:latin typeface="Times New Roman" pitchFamily="18" charset="0"/>
              </a:rPr>
              <a:t> GHT</a:t>
            </a:r>
            <a:endParaRPr lang="en-US" sz="4800" dirty="0">
              <a:latin typeface="Times New Roman" pitchFamily="18" charset="0"/>
            </a:endParaRPr>
          </a:p>
        </p:txBody>
      </p:sp>
      <p:sp>
        <p:nvSpPr>
          <p:cNvPr id="5125" name="Line 8"/>
          <p:cNvSpPr>
            <a:spLocks noChangeShapeType="1"/>
          </p:cNvSpPr>
          <p:nvPr/>
        </p:nvSpPr>
        <p:spPr bwMode="auto">
          <a:xfrm>
            <a:off x="4267200" y="2971800"/>
            <a:ext cx="609600" cy="0"/>
          </a:xfrm>
          <a:prstGeom prst="line">
            <a:avLst/>
          </a:prstGeom>
          <a:noFill/>
          <a:ln w="9525">
            <a:solidFill>
              <a:schemeClr val="tx1"/>
            </a:solidFill>
            <a:round/>
            <a:headEnd/>
            <a:tailEnd/>
          </a:ln>
        </p:spPr>
        <p:txBody>
          <a:bodyPr/>
          <a:lstStyle/>
          <a:p>
            <a:endParaRPr lang="en-US"/>
          </a:p>
        </p:txBody>
      </p:sp>
      <p:sp>
        <p:nvSpPr>
          <p:cNvPr id="5126" name="Line 9"/>
          <p:cNvSpPr>
            <a:spLocks noChangeShapeType="1"/>
          </p:cNvSpPr>
          <p:nvPr/>
        </p:nvSpPr>
        <p:spPr bwMode="auto">
          <a:xfrm>
            <a:off x="4876800" y="2971800"/>
            <a:ext cx="0" cy="685800"/>
          </a:xfrm>
          <a:prstGeom prst="line">
            <a:avLst/>
          </a:prstGeom>
          <a:noFill/>
          <a:ln w="9525">
            <a:solidFill>
              <a:schemeClr val="tx1"/>
            </a:solidFill>
            <a:round/>
            <a:headEnd/>
            <a:tailEnd/>
          </a:ln>
        </p:spPr>
        <p:txBody>
          <a:bodyPr/>
          <a:lstStyle/>
          <a:p>
            <a:endParaRPr lang="en-US"/>
          </a:p>
        </p:txBody>
      </p:sp>
      <p:sp>
        <p:nvSpPr>
          <p:cNvPr id="5127" name="Line 10"/>
          <p:cNvSpPr>
            <a:spLocks noChangeShapeType="1"/>
          </p:cNvSpPr>
          <p:nvPr/>
        </p:nvSpPr>
        <p:spPr bwMode="auto">
          <a:xfrm>
            <a:off x="4876800" y="3657600"/>
            <a:ext cx="1143000" cy="0"/>
          </a:xfrm>
          <a:prstGeom prst="line">
            <a:avLst/>
          </a:prstGeom>
          <a:noFill/>
          <a:ln w="9525">
            <a:solidFill>
              <a:schemeClr val="tx1"/>
            </a:solidFill>
            <a:round/>
            <a:headEnd/>
            <a:tailEnd/>
          </a:ln>
        </p:spPr>
        <p:txBody>
          <a:bodyPr/>
          <a:lstStyle/>
          <a:p>
            <a:endParaRPr lang="en-US"/>
          </a:p>
        </p:txBody>
      </p:sp>
      <p:sp>
        <p:nvSpPr>
          <p:cNvPr id="5128" name="Line 11"/>
          <p:cNvSpPr>
            <a:spLocks noChangeShapeType="1"/>
          </p:cNvSpPr>
          <p:nvPr/>
        </p:nvSpPr>
        <p:spPr bwMode="auto">
          <a:xfrm>
            <a:off x="6019800" y="3657600"/>
            <a:ext cx="0" cy="762000"/>
          </a:xfrm>
          <a:prstGeom prst="line">
            <a:avLst/>
          </a:prstGeom>
          <a:noFill/>
          <a:ln w="9525">
            <a:solidFill>
              <a:schemeClr val="tx1"/>
            </a:solidFill>
            <a:round/>
            <a:headEnd/>
            <a:tailEnd/>
          </a:ln>
        </p:spPr>
        <p:txBody>
          <a:bodyPr/>
          <a:lstStyle/>
          <a:p>
            <a:endParaRPr lang="en-US"/>
          </a:p>
        </p:txBody>
      </p:sp>
      <p:sp>
        <p:nvSpPr>
          <p:cNvPr id="5129" name="Line 12"/>
          <p:cNvSpPr>
            <a:spLocks noChangeShapeType="1"/>
          </p:cNvSpPr>
          <p:nvPr/>
        </p:nvSpPr>
        <p:spPr bwMode="auto">
          <a:xfrm flipH="1" flipV="1">
            <a:off x="4876800" y="4419600"/>
            <a:ext cx="1143000" cy="0"/>
          </a:xfrm>
          <a:prstGeom prst="line">
            <a:avLst/>
          </a:prstGeom>
          <a:noFill/>
          <a:ln w="9525">
            <a:solidFill>
              <a:schemeClr val="tx1"/>
            </a:solidFill>
            <a:round/>
            <a:headEnd/>
            <a:tailEnd/>
          </a:ln>
        </p:spPr>
        <p:txBody>
          <a:bodyPr/>
          <a:lstStyle/>
          <a:p>
            <a:endParaRPr lang="en-US"/>
          </a:p>
        </p:txBody>
      </p:sp>
      <p:sp>
        <p:nvSpPr>
          <p:cNvPr id="5130" name="Line 13"/>
          <p:cNvSpPr>
            <a:spLocks noChangeShapeType="1"/>
          </p:cNvSpPr>
          <p:nvPr/>
        </p:nvSpPr>
        <p:spPr bwMode="auto">
          <a:xfrm>
            <a:off x="4876800" y="4419600"/>
            <a:ext cx="0" cy="2133600"/>
          </a:xfrm>
          <a:prstGeom prst="line">
            <a:avLst/>
          </a:prstGeom>
          <a:noFill/>
          <a:ln w="9525">
            <a:solidFill>
              <a:schemeClr val="tx1"/>
            </a:solidFill>
            <a:round/>
            <a:headEnd/>
            <a:tailEnd/>
          </a:ln>
        </p:spPr>
        <p:txBody>
          <a:bodyPr/>
          <a:lstStyle/>
          <a:p>
            <a:endParaRPr lang="en-US"/>
          </a:p>
        </p:txBody>
      </p:sp>
      <p:sp>
        <p:nvSpPr>
          <p:cNvPr id="5131" name="Line 14"/>
          <p:cNvSpPr>
            <a:spLocks noChangeShapeType="1"/>
          </p:cNvSpPr>
          <p:nvPr/>
        </p:nvSpPr>
        <p:spPr bwMode="auto">
          <a:xfrm flipH="1">
            <a:off x="4267200" y="6553200"/>
            <a:ext cx="609600" cy="0"/>
          </a:xfrm>
          <a:prstGeom prst="line">
            <a:avLst/>
          </a:prstGeom>
          <a:noFill/>
          <a:ln w="9525">
            <a:solidFill>
              <a:schemeClr val="tx1"/>
            </a:solidFill>
            <a:round/>
            <a:headEnd/>
            <a:tailEnd/>
          </a:ln>
        </p:spPr>
        <p:txBody>
          <a:bodyPr/>
          <a:lstStyle/>
          <a:p>
            <a:endParaRPr lang="en-US"/>
          </a:p>
        </p:txBody>
      </p:sp>
      <p:sp>
        <p:nvSpPr>
          <p:cNvPr id="5132" name="Line 15"/>
          <p:cNvSpPr>
            <a:spLocks noChangeShapeType="1"/>
          </p:cNvSpPr>
          <p:nvPr/>
        </p:nvSpPr>
        <p:spPr bwMode="auto">
          <a:xfrm flipV="1">
            <a:off x="4267200" y="4419600"/>
            <a:ext cx="0" cy="2133600"/>
          </a:xfrm>
          <a:prstGeom prst="line">
            <a:avLst/>
          </a:prstGeom>
          <a:noFill/>
          <a:ln w="9525">
            <a:solidFill>
              <a:schemeClr val="tx1"/>
            </a:solidFill>
            <a:round/>
            <a:headEnd/>
            <a:tailEnd/>
          </a:ln>
        </p:spPr>
        <p:txBody>
          <a:bodyPr/>
          <a:lstStyle/>
          <a:p>
            <a:endParaRPr lang="en-US"/>
          </a:p>
        </p:txBody>
      </p:sp>
      <p:sp>
        <p:nvSpPr>
          <p:cNvPr id="5133" name="Line 16"/>
          <p:cNvSpPr>
            <a:spLocks noChangeShapeType="1"/>
          </p:cNvSpPr>
          <p:nvPr/>
        </p:nvSpPr>
        <p:spPr bwMode="auto">
          <a:xfrm flipH="1">
            <a:off x="3352800" y="4419600"/>
            <a:ext cx="914400" cy="0"/>
          </a:xfrm>
          <a:prstGeom prst="line">
            <a:avLst/>
          </a:prstGeom>
          <a:noFill/>
          <a:ln w="9525">
            <a:solidFill>
              <a:schemeClr val="tx1"/>
            </a:solidFill>
            <a:round/>
            <a:headEnd/>
            <a:tailEnd/>
          </a:ln>
        </p:spPr>
        <p:txBody>
          <a:bodyPr/>
          <a:lstStyle/>
          <a:p>
            <a:endParaRPr lang="en-US"/>
          </a:p>
        </p:txBody>
      </p:sp>
      <p:sp>
        <p:nvSpPr>
          <p:cNvPr id="5134" name="Line 17"/>
          <p:cNvSpPr>
            <a:spLocks noChangeShapeType="1"/>
          </p:cNvSpPr>
          <p:nvPr/>
        </p:nvSpPr>
        <p:spPr bwMode="auto">
          <a:xfrm flipV="1">
            <a:off x="3352800" y="3657600"/>
            <a:ext cx="0" cy="762000"/>
          </a:xfrm>
          <a:prstGeom prst="line">
            <a:avLst/>
          </a:prstGeom>
          <a:noFill/>
          <a:ln w="9525">
            <a:solidFill>
              <a:schemeClr val="tx1"/>
            </a:solidFill>
            <a:round/>
            <a:headEnd/>
            <a:tailEnd/>
          </a:ln>
        </p:spPr>
        <p:txBody>
          <a:bodyPr/>
          <a:lstStyle/>
          <a:p>
            <a:endParaRPr lang="en-US"/>
          </a:p>
        </p:txBody>
      </p:sp>
      <p:sp>
        <p:nvSpPr>
          <p:cNvPr id="5135" name="Line 18"/>
          <p:cNvSpPr>
            <a:spLocks noChangeShapeType="1"/>
          </p:cNvSpPr>
          <p:nvPr/>
        </p:nvSpPr>
        <p:spPr bwMode="auto">
          <a:xfrm>
            <a:off x="3352800" y="3657600"/>
            <a:ext cx="914400" cy="0"/>
          </a:xfrm>
          <a:prstGeom prst="line">
            <a:avLst/>
          </a:prstGeom>
          <a:noFill/>
          <a:ln w="9525">
            <a:solidFill>
              <a:schemeClr val="tx1"/>
            </a:solidFill>
            <a:round/>
            <a:headEnd/>
            <a:tailEnd/>
          </a:ln>
        </p:spPr>
        <p:txBody>
          <a:bodyPr/>
          <a:lstStyle/>
          <a:p>
            <a:endParaRPr lang="en-US"/>
          </a:p>
        </p:txBody>
      </p:sp>
      <p:sp>
        <p:nvSpPr>
          <p:cNvPr id="5136" name="Line 19"/>
          <p:cNvSpPr>
            <a:spLocks noChangeShapeType="1"/>
          </p:cNvSpPr>
          <p:nvPr/>
        </p:nvSpPr>
        <p:spPr bwMode="auto">
          <a:xfrm flipV="1">
            <a:off x="4267200" y="2971800"/>
            <a:ext cx="0" cy="685800"/>
          </a:xfrm>
          <a:prstGeom prst="line">
            <a:avLst/>
          </a:prstGeom>
          <a:noFill/>
          <a:ln w="9525">
            <a:solidFill>
              <a:schemeClr val="tx1"/>
            </a:solidFill>
            <a:round/>
            <a:headEnd/>
            <a:tailEnd/>
          </a:ln>
        </p:spPr>
        <p:txBody>
          <a:bodyPr/>
          <a:lstStyle/>
          <a:p>
            <a:endParaRPr lang="en-US"/>
          </a:p>
        </p:txBody>
      </p:sp>
      <p:sp>
        <p:nvSpPr>
          <p:cNvPr id="17" name="TextBox 16"/>
          <p:cNvSpPr txBox="1">
            <a:spLocks noChangeArrowheads="1"/>
          </p:cNvSpPr>
          <p:nvPr/>
        </p:nvSpPr>
        <p:spPr bwMode="auto">
          <a:xfrm rot="10800000" flipV="1">
            <a:off x="0" y="3070294"/>
            <a:ext cx="3276600" cy="3170099"/>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sz="2000" dirty="0">
                <a:effectLst>
                  <a:outerShdw blurRad="38100" dist="38100" dir="2700000" algn="tl">
                    <a:srgbClr val="000000">
                      <a:alpha val="43137"/>
                    </a:srgbClr>
                  </a:outerShdw>
                </a:effectLst>
                <a:latin typeface="FrankRuehl" pitchFamily="34" charset="-79"/>
                <a:cs typeface="FrankRuehl" pitchFamily="34" charset="-79"/>
              </a:rPr>
              <a:t>The power and influence of the church had reached extreme heights and so to reflect that power and devotion the churches were designed and build the </a:t>
            </a:r>
            <a:r>
              <a:rPr lang="en-US" sz="2000" dirty="0" smtClean="0">
                <a:effectLst>
                  <a:outerShdw blurRad="38100" dist="38100" dir="2700000" algn="tl">
                    <a:srgbClr val="000000">
                      <a:alpha val="43137"/>
                    </a:srgbClr>
                  </a:outerShdw>
                </a:effectLst>
                <a:latin typeface="FrankRuehl" pitchFamily="34" charset="-79"/>
                <a:cs typeface="FrankRuehl" pitchFamily="34" charset="-79"/>
              </a:rPr>
              <a:t>reflect </a:t>
            </a:r>
            <a:r>
              <a:rPr lang="en-US" sz="2000" dirty="0">
                <a:effectLst>
                  <a:outerShdw blurRad="38100" dist="38100" dir="2700000" algn="tl">
                    <a:srgbClr val="000000">
                      <a:alpha val="43137"/>
                    </a:srgbClr>
                  </a:outerShdw>
                </a:effectLst>
                <a:latin typeface="FrankRuehl" pitchFamily="34" charset="-79"/>
                <a:cs typeface="FrankRuehl" pitchFamily="34" charset="-79"/>
              </a:rPr>
              <a:t>the greatness of God and stood as symbols of the local communities devotion</a:t>
            </a:r>
          </a:p>
        </p:txBody>
      </p:sp>
      <p:sp>
        <p:nvSpPr>
          <p:cNvPr id="18" name="TextBox 17"/>
          <p:cNvSpPr txBox="1">
            <a:spLocks noChangeArrowheads="1"/>
          </p:cNvSpPr>
          <p:nvPr/>
        </p:nvSpPr>
        <p:spPr bwMode="auto">
          <a:xfrm>
            <a:off x="6096000" y="2362200"/>
            <a:ext cx="2743200" cy="286232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a:r>
              <a:rPr lang="en-US" sz="2000" dirty="0">
                <a:effectLst>
                  <a:outerShdw blurRad="38100" dist="38100" dir="2700000" algn="tl">
                    <a:srgbClr val="000000">
                      <a:alpha val="43137"/>
                    </a:srgbClr>
                  </a:outerShdw>
                </a:effectLst>
                <a:latin typeface="FrankRuehl" pitchFamily="34" charset="-79"/>
                <a:cs typeface="FrankRuehl" pitchFamily="34" charset="-79"/>
              </a:rPr>
              <a:t>Communities strove for higher and higher buildings, and to solve the issues of light made many innovations in building in order to flood interiors with “Heavenly” light.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animEffect transition="in" filter="wipe(down)">
                                      <p:cBhvr>
                                        <p:cTn id="7" dur="500"/>
                                        <p:tgtEl>
                                          <p:spTgt spid="17">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wipe(down)">
                                      <p:cBhvr>
                                        <p:cTn id="10" dur="500"/>
                                        <p:tgtEl>
                                          <p:spTgt spid="1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8">
                                            <p:bg/>
                                          </p:spTgt>
                                        </p:tgtEl>
                                        <p:attrNameLst>
                                          <p:attrName>style.visibility</p:attrName>
                                        </p:attrNameLst>
                                      </p:cBhvr>
                                      <p:to>
                                        <p:strVal val="visible"/>
                                      </p:to>
                                    </p:set>
                                    <p:animEffect transition="in" filter="wipe(down)">
                                      <p:cBhvr>
                                        <p:cTn id="15" dur="500"/>
                                        <p:tgtEl>
                                          <p:spTgt spid="18">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down)">
                                      <p:cBhvr>
                                        <p:cTn id="1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animBg="1"/>
      <p:bldP spid="18"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Gothic…</a:t>
            </a:r>
            <a:endParaRPr lang="en-US" dirty="0"/>
          </a:p>
        </p:txBody>
      </p:sp>
      <p:sp>
        <p:nvSpPr>
          <p:cNvPr id="8" name="Text Placeholder 7"/>
          <p:cNvSpPr>
            <a:spLocks noGrp="1"/>
          </p:cNvSpPr>
          <p:nvPr>
            <p:ph type="body" idx="1"/>
          </p:nvPr>
        </p:nvSpPr>
        <p:spPr>
          <a:xfrm>
            <a:off x="381000" y="1757802"/>
            <a:ext cx="4114800" cy="346249"/>
          </a:xfrm>
        </p:spPr>
        <p:txBody>
          <a:bodyPr/>
          <a:lstStyle/>
          <a:p>
            <a:r>
              <a:rPr lang="en-US" dirty="0" smtClean="0"/>
              <a:t>What does it mean?</a:t>
            </a:r>
            <a:endParaRPr lang="en-US" dirty="0"/>
          </a:p>
        </p:txBody>
      </p:sp>
      <p:sp>
        <p:nvSpPr>
          <p:cNvPr id="9" name="Content Placeholder 8"/>
          <p:cNvSpPr>
            <a:spLocks noGrp="1"/>
          </p:cNvSpPr>
          <p:nvPr>
            <p:ph sz="half" idx="2"/>
          </p:nvPr>
        </p:nvSpPr>
        <p:spPr>
          <a:xfrm>
            <a:off x="380999" y="2174875"/>
            <a:ext cx="4114800" cy="4495077"/>
          </a:xfrm>
        </p:spPr>
        <p:style>
          <a:lnRef idx="1">
            <a:schemeClr val="dk1"/>
          </a:lnRef>
          <a:fillRef idx="2">
            <a:schemeClr val="dk1"/>
          </a:fillRef>
          <a:effectRef idx="1">
            <a:schemeClr val="dk1"/>
          </a:effectRef>
          <a:fontRef idx="minor">
            <a:schemeClr val="dk1"/>
          </a:fontRef>
        </p:style>
        <p:txBody>
          <a:bodyPr/>
          <a:lstStyle/>
          <a:p>
            <a:r>
              <a:rPr lang="en-US" dirty="0" smtClean="0"/>
              <a:t>The term “Gothic” was used by Giorgio Vasari, (the father of art history) in 1550</a:t>
            </a:r>
          </a:p>
          <a:p>
            <a:r>
              <a:rPr lang="en-US" dirty="0" smtClean="0"/>
              <a:t>He lived at the height of the Renaissance</a:t>
            </a:r>
          </a:p>
          <a:p>
            <a:r>
              <a:rPr lang="en-US" dirty="0" smtClean="0"/>
              <a:t>He used it to describe late medieval art/architecture</a:t>
            </a:r>
          </a:p>
          <a:p>
            <a:r>
              <a:rPr lang="en-US" dirty="0" smtClean="0"/>
              <a:t>It was meant to be derisive</a:t>
            </a:r>
          </a:p>
          <a:p>
            <a:r>
              <a:rPr lang="en-US" dirty="0" smtClean="0"/>
              <a:t>He thought that Gothic art was monstrous and barbarous, invented by the Goths- the barbarians</a:t>
            </a:r>
          </a:p>
          <a:p>
            <a:endParaRPr lang="en-US" dirty="0"/>
          </a:p>
        </p:txBody>
      </p:sp>
      <p:sp>
        <p:nvSpPr>
          <p:cNvPr id="10" name="Text Placeholder 9"/>
          <p:cNvSpPr>
            <a:spLocks noGrp="1"/>
          </p:cNvSpPr>
          <p:nvPr>
            <p:ph type="body" sz="quarter" idx="3"/>
          </p:nvPr>
        </p:nvSpPr>
        <p:spPr>
          <a:xfrm>
            <a:off x="4645981" y="1757802"/>
            <a:ext cx="4117019" cy="346249"/>
          </a:xfrm>
        </p:spPr>
        <p:txBody>
          <a:bodyPr/>
          <a:lstStyle/>
          <a:p>
            <a:r>
              <a:rPr lang="en-US" dirty="0" smtClean="0"/>
              <a:t>When did it happen?</a:t>
            </a:r>
            <a:endParaRPr lang="en-US" dirty="0"/>
          </a:p>
        </p:txBody>
      </p:sp>
      <p:sp>
        <p:nvSpPr>
          <p:cNvPr id="11" name="Content Placeholder 10"/>
          <p:cNvSpPr>
            <a:spLocks noGrp="1"/>
          </p:cNvSpPr>
          <p:nvPr>
            <p:ph sz="quarter" idx="4"/>
          </p:nvPr>
        </p:nvSpPr>
        <p:spPr>
          <a:xfrm>
            <a:off x="4645026" y="2174875"/>
            <a:ext cx="4117974" cy="2371418"/>
          </a:xfrm>
        </p:spPr>
        <p:style>
          <a:lnRef idx="1">
            <a:schemeClr val="dk1"/>
          </a:lnRef>
          <a:fillRef idx="2">
            <a:schemeClr val="dk1"/>
          </a:fillRef>
          <a:effectRef idx="1">
            <a:schemeClr val="dk1"/>
          </a:effectRef>
          <a:fontRef idx="minor">
            <a:schemeClr val="dk1"/>
          </a:fontRef>
        </p:style>
        <p:txBody>
          <a:bodyPr/>
          <a:lstStyle/>
          <a:p>
            <a:r>
              <a:rPr lang="en-US" dirty="0" smtClean="0"/>
              <a:t>1140-1500</a:t>
            </a:r>
          </a:p>
          <a:p>
            <a:r>
              <a:rPr lang="en-US" dirty="0" smtClean="0"/>
              <a:t>The dates are not exact and this style was the not rule everywhere</a:t>
            </a:r>
          </a:p>
          <a:p>
            <a:r>
              <a:rPr lang="en-US" dirty="0" smtClean="0"/>
              <a:t>It mostly existed in France, England, Germany and Northern Italy</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ssolv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dissolv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dissolve">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dissolve">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1">
                                            <p:bg/>
                                          </p:spTgt>
                                        </p:tgtEl>
                                        <p:attrNameLst>
                                          <p:attrName>style.visibility</p:attrName>
                                        </p:attrNameLst>
                                      </p:cBhvr>
                                      <p:to>
                                        <p:strVal val="visible"/>
                                      </p:to>
                                    </p:set>
                                    <p:animEffect transition="in" filter="box(in)">
                                      <p:cBhvr>
                                        <p:cTn id="32" dur="500"/>
                                        <p:tgtEl>
                                          <p:spTgt spid="11">
                                            <p:bg/>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ox(in)">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1">
                                            <p:txEl>
                                              <p:pRg st="1" end="1"/>
                                            </p:txEl>
                                          </p:spTgt>
                                        </p:tgtEl>
                                        <p:attrNameLst>
                                          <p:attrName>style.visibility</p:attrName>
                                        </p:attrNameLst>
                                      </p:cBhvr>
                                      <p:to>
                                        <p:strVal val="visible"/>
                                      </p:to>
                                    </p:set>
                                    <p:animEffect transition="in" filter="box(in)">
                                      <p:cBhvr>
                                        <p:cTn id="42" dur="500"/>
                                        <p:tgtEl>
                                          <p:spTgt spid="11">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1">
                                            <p:txEl>
                                              <p:pRg st="2" end="2"/>
                                            </p:txEl>
                                          </p:spTgt>
                                        </p:tgtEl>
                                        <p:attrNameLst>
                                          <p:attrName>style.visibility</p:attrName>
                                        </p:attrNameLst>
                                      </p:cBhvr>
                                      <p:to>
                                        <p:strVal val="visible"/>
                                      </p:to>
                                    </p:set>
                                    <p:animEffect transition="in" filter="box(in)">
                                      <p:cBhvr>
                                        <p:cTn id="4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Lst>
  </p:timing>
</p:sld>
</file>

<file path=ppt/theme/theme1.xml><?xml version="1.0" encoding="utf-8"?>
<a:theme xmlns:a="http://schemas.openxmlformats.org/drawingml/2006/main" name="TS010286767">
  <a:themeElements>
    <a:clrScheme name="Purple Template-Template">
      <a:dk1>
        <a:srgbClr val="000000"/>
      </a:dk1>
      <a:lt1>
        <a:srgbClr val="FFFFFF"/>
      </a:lt1>
      <a:dk2>
        <a:srgbClr val="663474"/>
      </a:dk2>
      <a:lt2>
        <a:srgbClr val="DBB7FF"/>
      </a:lt2>
      <a:accent1>
        <a:srgbClr val="FFC000"/>
      </a:accent1>
      <a:accent2>
        <a:srgbClr val="3497AE"/>
      </a:accent2>
      <a:accent3>
        <a:srgbClr val="DF8045"/>
      </a:accent3>
      <a:accent4>
        <a:srgbClr val="7DCC2E"/>
      </a:accent4>
      <a:accent5>
        <a:srgbClr val="FF9929"/>
      </a:accent5>
      <a:accent6>
        <a:srgbClr val="2681E6"/>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0E142A9-57FF-4D7D-853B-3B87B70DB7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TS010286767</Template>
  <TotalTime>353</TotalTime>
  <Words>1500</Words>
  <Application>Microsoft Office PowerPoint</Application>
  <PresentationFormat>On-screen Show (4:3)</PresentationFormat>
  <Paragraphs>211</Paragraphs>
  <Slides>54</Slides>
  <Notes>13</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TS010286767</vt:lpstr>
      <vt:lpstr>White with Courier font for code slides</vt:lpstr>
      <vt:lpstr>Gothic Art</vt:lpstr>
      <vt:lpstr>Slide 2</vt:lpstr>
      <vt:lpstr>Slide 3</vt:lpstr>
      <vt:lpstr>Slide 4</vt:lpstr>
      <vt:lpstr>Slide 5</vt:lpstr>
      <vt:lpstr>Slide 6</vt:lpstr>
      <vt:lpstr>Slide 7</vt:lpstr>
      <vt:lpstr>GOTHIC</vt:lpstr>
      <vt:lpstr>Gothic…</vt:lpstr>
      <vt:lpstr>What was the world like during the Gothic Era?</vt:lpstr>
      <vt:lpstr>Anything else happen?</vt:lpstr>
      <vt:lpstr>Gothic Architecture</vt:lpstr>
      <vt:lpstr>Slide 13</vt:lpstr>
      <vt:lpstr>How does the Gothic break down?</vt:lpstr>
      <vt:lpstr>St. Denis  France Early Gothic 1144</vt:lpstr>
      <vt:lpstr>Slide 16</vt:lpstr>
      <vt:lpstr>"The dull mind rises to truth through that which is material."  -Abbot Suger</vt:lpstr>
      <vt:lpstr>Early Gothic-Abbott Suger</vt:lpstr>
      <vt:lpstr>Notre-Dame de Paris Paris France Early Gothic 1180-1200 </vt:lpstr>
      <vt:lpstr>Slide 20</vt:lpstr>
      <vt:lpstr>Watch the movie clip!</vt:lpstr>
      <vt:lpstr>Slide 22</vt:lpstr>
      <vt:lpstr>Slide 23</vt:lpstr>
      <vt:lpstr>Slide 24</vt:lpstr>
      <vt:lpstr>Slide 25</vt:lpstr>
      <vt:lpstr>Laon Cathedral Laon, France Gothic 1160-1200</vt:lpstr>
      <vt:lpstr>Early Gothic</vt:lpstr>
      <vt:lpstr>Chartres Cathedral Chartes, France High Gothic 1194</vt:lpstr>
      <vt:lpstr>Geometry in Chartres </vt:lpstr>
      <vt:lpstr>Slide 30</vt:lpstr>
      <vt:lpstr>Slide 31</vt:lpstr>
      <vt:lpstr>Slide 32</vt:lpstr>
      <vt:lpstr>Slide 33</vt:lpstr>
      <vt:lpstr>Slide 34</vt:lpstr>
      <vt:lpstr>Amiens Cathedral Amiens, France High Gothic 1220 CE</vt:lpstr>
      <vt:lpstr>Slide 36</vt:lpstr>
      <vt:lpstr>House of Jacques Coeur  High Gothic   c. 1450 CE  KEY  </vt:lpstr>
      <vt:lpstr>Slide 38</vt:lpstr>
      <vt:lpstr>High Gothic</vt:lpstr>
      <vt:lpstr>Sainte-Chapelle Paris France Rayonnant Gothic  1250 CE </vt:lpstr>
      <vt:lpstr>Slide 41</vt:lpstr>
      <vt:lpstr>Slide 42</vt:lpstr>
      <vt:lpstr>Rayonnant</vt:lpstr>
      <vt:lpstr>St. Maclou  Rouen, France  Flamboyant Gothic  c. 1500 CE </vt:lpstr>
      <vt:lpstr>Slide 45</vt:lpstr>
      <vt:lpstr>Slide 46</vt:lpstr>
      <vt:lpstr>Flamboyant/Late Gothic</vt:lpstr>
      <vt:lpstr>Salisbury Cathedral Salisbury, England Gothic 1220</vt:lpstr>
      <vt:lpstr>Durham vs. Salisbury</vt:lpstr>
      <vt:lpstr>Slide 50</vt:lpstr>
      <vt:lpstr>Slide 51</vt:lpstr>
      <vt:lpstr>Westminster Abbey London England Perpendicular Gothic 1500 CE </vt:lpstr>
      <vt:lpstr>Slide 53</vt:lpstr>
      <vt:lpstr>English Gothic</vt:lpstr>
    </vt:vector>
  </TitlesOfParts>
  <Company>Granite Schools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Gothic Art</dc:title>
  <dc:creator>reberly</dc:creator>
  <cp:lastModifiedBy>reberly</cp:lastModifiedBy>
  <cp:revision>49</cp:revision>
  <dcterms:created xsi:type="dcterms:W3CDTF">2012-10-25T14:07:22Z</dcterms:created>
  <dcterms:modified xsi:type="dcterms:W3CDTF">2012-10-29T17:03:15Z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TC102867679990</vt:lpwstr>
  </property>
</Properties>
</file>